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88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7" Type="http://schemas.openxmlformats.org/officeDocument/2006/relationships/image" Target="../media/image60.wmf"/><Relationship Id="rId2" Type="http://schemas.openxmlformats.org/officeDocument/2006/relationships/image" Target="../media/image55.wmf"/><Relationship Id="rId1" Type="http://schemas.openxmlformats.org/officeDocument/2006/relationships/image" Target="../media/image35.wmf"/><Relationship Id="rId6" Type="http://schemas.openxmlformats.org/officeDocument/2006/relationships/image" Target="../media/image59.wmf"/><Relationship Id="rId5" Type="http://schemas.openxmlformats.org/officeDocument/2006/relationships/image" Target="../media/image58.wmf"/><Relationship Id="rId4" Type="http://schemas.openxmlformats.org/officeDocument/2006/relationships/image" Target="../media/image57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35.wmf"/><Relationship Id="rId1" Type="http://schemas.openxmlformats.org/officeDocument/2006/relationships/image" Target="../media/image61.wmf"/><Relationship Id="rId5" Type="http://schemas.openxmlformats.org/officeDocument/2006/relationships/image" Target="../media/image64.wmf"/><Relationship Id="rId4" Type="http://schemas.openxmlformats.org/officeDocument/2006/relationships/image" Target="../media/image63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6.wmf"/><Relationship Id="rId1" Type="http://schemas.openxmlformats.org/officeDocument/2006/relationships/image" Target="../media/image65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.wmf"/><Relationship Id="rId2" Type="http://schemas.openxmlformats.org/officeDocument/2006/relationships/image" Target="../media/image68.wmf"/><Relationship Id="rId1" Type="http://schemas.openxmlformats.org/officeDocument/2006/relationships/image" Target="../media/image67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20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2.wmf"/><Relationship Id="rId7" Type="http://schemas.openxmlformats.org/officeDocument/2006/relationships/image" Target="../media/image76.wmf"/><Relationship Id="rId2" Type="http://schemas.openxmlformats.org/officeDocument/2006/relationships/image" Target="../media/image71.wmf"/><Relationship Id="rId1" Type="http://schemas.openxmlformats.org/officeDocument/2006/relationships/image" Target="../media/image70.wmf"/><Relationship Id="rId6" Type="http://schemas.openxmlformats.org/officeDocument/2006/relationships/image" Target="../media/image75.wmf"/><Relationship Id="rId5" Type="http://schemas.openxmlformats.org/officeDocument/2006/relationships/image" Target="../media/image74.wmf"/><Relationship Id="rId4" Type="http://schemas.openxmlformats.org/officeDocument/2006/relationships/image" Target="../media/image73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image" Target="../media/image78.wmf"/><Relationship Id="rId1" Type="http://schemas.openxmlformats.org/officeDocument/2006/relationships/image" Target="../media/image77.wmf"/><Relationship Id="rId4" Type="http://schemas.openxmlformats.org/officeDocument/2006/relationships/image" Target="../media/image80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83.wmf"/><Relationship Id="rId2" Type="http://schemas.openxmlformats.org/officeDocument/2006/relationships/image" Target="../media/image30.wmf"/><Relationship Id="rId1" Type="http://schemas.openxmlformats.org/officeDocument/2006/relationships/image" Target="../media/image82.wmf"/><Relationship Id="rId6" Type="http://schemas.openxmlformats.org/officeDocument/2006/relationships/image" Target="../media/image34.wmf"/><Relationship Id="rId5" Type="http://schemas.openxmlformats.org/officeDocument/2006/relationships/image" Target="../media/image85.wmf"/><Relationship Id="rId4" Type="http://schemas.openxmlformats.org/officeDocument/2006/relationships/image" Target="../media/image84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88.wmf"/><Relationship Id="rId2" Type="http://schemas.openxmlformats.org/officeDocument/2006/relationships/image" Target="../media/image87.wmf"/><Relationship Id="rId1" Type="http://schemas.openxmlformats.org/officeDocument/2006/relationships/image" Target="../media/image86.wmf"/><Relationship Id="rId4" Type="http://schemas.openxmlformats.org/officeDocument/2006/relationships/image" Target="../media/image89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91.wmf"/><Relationship Id="rId2" Type="http://schemas.openxmlformats.org/officeDocument/2006/relationships/image" Target="../media/image90.wmf"/><Relationship Id="rId1" Type="http://schemas.openxmlformats.org/officeDocument/2006/relationships/image" Target="../media/image86.wmf"/><Relationship Id="rId6" Type="http://schemas.openxmlformats.org/officeDocument/2006/relationships/image" Target="../media/image94.wmf"/><Relationship Id="rId5" Type="http://schemas.openxmlformats.org/officeDocument/2006/relationships/image" Target="../media/image93.wmf"/><Relationship Id="rId4" Type="http://schemas.openxmlformats.org/officeDocument/2006/relationships/image" Target="../media/image92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96.wmf"/><Relationship Id="rId2" Type="http://schemas.openxmlformats.org/officeDocument/2006/relationships/image" Target="../media/image95.wmf"/><Relationship Id="rId1" Type="http://schemas.openxmlformats.org/officeDocument/2006/relationships/image" Target="../media/image86.wmf"/><Relationship Id="rId6" Type="http://schemas.openxmlformats.org/officeDocument/2006/relationships/image" Target="../media/image99.wmf"/><Relationship Id="rId5" Type="http://schemas.openxmlformats.org/officeDocument/2006/relationships/image" Target="../media/image98.wmf"/><Relationship Id="rId4" Type="http://schemas.openxmlformats.org/officeDocument/2006/relationships/image" Target="../media/image9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7" Type="http://schemas.openxmlformats.org/officeDocument/2006/relationships/image" Target="../media/image20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image" Target="../media/image23.wmf"/><Relationship Id="rId7" Type="http://schemas.openxmlformats.org/officeDocument/2006/relationships/image" Target="../media/image27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7" Type="http://schemas.openxmlformats.org/officeDocument/2006/relationships/image" Target="../media/image34.wmf"/><Relationship Id="rId2" Type="http://schemas.openxmlformats.org/officeDocument/2006/relationships/image" Target="../media/image29.wmf"/><Relationship Id="rId1" Type="http://schemas.openxmlformats.org/officeDocument/2006/relationships/image" Target="../media/image15.wmf"/><Relationship Id="rId6" Type="http://schemas.openxmlformats.org/officeDocument/2006/relationships/image" Target="../media/image33.wmf"/><Relationship Id="rId5" Type="http://schemas.openxmlformats.org/officeDocument/2006/relationships/image" Target="../media/image32.wmf"/><Relationship Id="rId4" Type="http://schemas.openxmlformats.org/officeDocument/2006/relationships/image" Target="../media/image3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7" Type="http://schemas.openxmlformats.org/officeDocument/2006/relationships/image" Target="../media/image41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Relationship Id="rId6" Type="http://schemas.openxmlformats.org/officeDocument/2006/relationships/image" Target="../media/image40.wmf"/><Relationship Id="rId5" Type="http://schemas.openxmlformats.org/officeDocument/2006/relationships/image" Target="../media/image39.wmf"/><Relationship Id="rId4" Type="http://schemas.openxmlformats.org/officeDocument/2006/relationships/image" Target="../media/image38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48.wmf"/><Relationship Id="rId3" Type="http://schemas.openxmlformats.org/officeDocument/2006/relationships/image" Target="../media/image43.wmf"/><Relationship Id="rId7" Type="http://schemas.openxmlformats.org/officeDocument/2006/relationships/image" Target="../media/image47.wmf"/><Relationship Id="rId2" Type="http://schemas.openxmlformats.org/officeDocument/2006/relationships/image" Target="../media/image42.wmf"/><Relationship Id="rId1" Type="http://schemas.openxmlformats.org/officeDocument/2006/relationships/image" Target="../media/image35.wmf"/><Relationship Id="rId6" Type="http://schemas.openxmlformats.org/officeDocument/2006/relationships/image" Target="../media/image46.wmf"/><Relationship Id="rId5" Type="http://schemas.openxmlformats.org/officeDocument/2006/relationships/image" Target="../media/image45.wmf"/><Relationship Id="rId4" Type="http://schemas.openxmlformats.org/officeDocument/2006/relationships/image" Target="../media/image44.wmf"/><Relationship Id="rId9" Type="http://schemas.openxmlformats.org/officeDocument/2006/relationships/image" Target="../media/image49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50.wmf"/><Relationship Id="rId1" Type="http://schemas.openxmlformats.org/officeDocument/2006/relationships/image" Target="../media/image35.wmf"/><Relationship Id="rId6" Type="http://schemas.openxmlformats.org/officeDocument/2006/relationships/image" Target="../media/image54.wmf"/><Relationship Id="rId5" Type="http://schemas.openxmlformats.org/officeDocument/2006/relationships/image" Target="../media/image53.wmf"/><Relationship Id="rId4" Type="http://schemas.openxmlformats.org/officeDocument/2006/relationships/image" Target="../media/image5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E6CBD3-CF49-4B55-AEDA-0279603C9C32}" type="datetimeFigureOut">
              <a:rPr lang="en-US" smtClean="0"/>
              <a:t>4/15/2018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7B2416-6917-4105-931F-759CC0A3C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303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7B2416-6917-4105-931F-759CC0A3C35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204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7B2416-6917-4105-931F-759CC0A3C35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1233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7B2416-6917-4105-931F-759CC0A3C35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163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B3E1A-7C45-486E-91CF-1AFF3FE72E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9EBD68-F715-4E21-BEBC-F9A55C1BF2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2451BB-1793-4EC4-BEE0-B3E543760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B73FA-758D-4263-A8C8-8E54185CBF9E}" type="datetimeFigureOut">
              <a:rPr lang="en-US" smtClean="0"/>
              <a:t>4/15/2018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EA249A-E2FB-47A3-AD51-0DB114F09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9CAD31-CCFD-4517-A3CD-13D2B139A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0A0E3-3C61-42C1-9D77-DBDBB858A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150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AA99A-9C0D-4F17-8A16-78AACE701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18DC7C-B1C4-401E-AD56-6FB661D99E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675EBA-A2C1-430C-8E40-E50C9A207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B73FA-758D-4263-A8C8-8E54185CBF9E}" type="datetimeFigureOut">
              <a:rPr lang="en-US" smtClean="0"/>
              <a:t>4/15/2018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6E0494-A90E-4C10-B2B9-A0762619C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CAF43F-6B5E-4063-8EC3-29218C899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0A0E3-3C61-42C1-9D77-DBDBB858A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74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A8A6E94-329A-4729-9373-45E5876CB5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6BB687-D931-46F4-A13D-9E122FF19D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2AD7B6-46FE-4FA3-8584-8ABCBE60D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B73FA-758D-4263-A8C8-8E54185CBF9E}" type="datetimeFigureOut">
              <a:rPr lang="en-US" smtClean="0"/>
              <a:t>4/15/2018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4FE329-517A-4E5B-B638-F0A054348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89A408-8526-4C60-80C4-C58304794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0A0E3-3C61-42C1-9D77-DBDBB858A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642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BB702-0228-4CC0-A1C2-EDAAF8DD1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BB8651-115A-433B-BA4D-87384FF0B8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F968C2-D63D-43F9-9DD6-3F458BFE8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B73FA-758D-4263-A8C8-8E54185CBF9E}" type="datetimeFigureOut">
              <a:rPr lang="en-US" smtClean="0"/>
              <a:t>4/15/2018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AD5750-38B3-4CA1-BA69-AD971B0AB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56B9FD-2A5D-4C74-8490-8AF071E85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0A0E3-3C61-42C1-9D77-DBDBB858A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116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5107E-AB62-4494-9271-53DE1B908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D63EF1-135E-4610-9D05-4296FA35F9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4F69C2-8D53-4956-A62E-41CE1A300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B73FA-758D-4263-A8C8-8E54185CBF9E}" type="datetimeFigureOut">
              <a:rPr lang="en-US" smtClean="0"/>
              <a:t>4/15/2018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5C1699-5FCF-42E8-90B1-4FA4588C1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9C8F92-A20E-4D1E-89E7-B88709B82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0A0E3-3C61-42C1-9D77-DBDBB858A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018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5415E-E81C-4D48-804D-317CF5E69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8D959C-9547-43F1-BC62-2ECACE9027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917E82-F531-4B41-AF3F-D39CC7F817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B4FE00-2646-4512-B0E8-CCEB1871B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B73FA-758D-4263-A8C8-8E54185CBF9E}" type="datetimeFigureOut">
              <a:rPr lang="en-US" smtClean="0"/>
              <a:t>4/15/2018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FF2CB1-6FFF-4662-8D22-307EEC6E9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0E10F7-C7B8-4F8C-8980-C3144364A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0A0E3-3C61-42C1-9D77-DBDBB858A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773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00DA55-DEA4-4461-85B3-5CC0DE897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A81EE6-B80E-47B0-A542-EB0465A1E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A8E88E-5FFB-4F28-9317-9F6F5D6722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B0BB60-3E51-43A1-BA26-D6FFFE7C9F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0406F5-C936-4FB2-9775-4F58FC1D8A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0D35ED-5AF2-424E-BFA0-21795AD18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B73FA-758D-4263-A8C8-8E54185CBF9E}" type="datetimeFigureOut">
              <a:rPr lang="en-US" smtClean="0"/>
              <a:t>4/15/2018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F57ED9D-E47E-4C83-A225-F1609E5B3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58611E8-A789-4D87-8A0A-2785C9910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0A0E3-3C61-42C1-9D77-DBDBB858A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070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DE402B-21FD-490C-9EEA-9BA040588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CEAA40-BA67-4EF0-AE29-4DD1AD0A3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B73FA-758D-4263-A8C8-8E54185CBF9E}" type="datetimeFigureOut">
              <a:rPr lang="en-US" smtClean="0"/>
              <a:t>4/15/2018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44D04F-C201-449E-935E-2D440C71C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160118-0776-4A8B-B60B-5CD6DE81B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0A0E3-3C61-42C1-9D77-DBDBB858A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95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57CBB9-5697-4630-BF90-5D93ED282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B73FA-758D-4263-A8C8-8E54185CBF9E}" type="datetimeFigureOut">
              <a:rPr lang="en-US" smtClean="0"/>
              <a:t>4/15/2018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EC5DF3-6CED-4135-A372-E6F6383AA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9657EE-593E-446B-A369-50668899E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0A0E3-3C61-42C1-9D77-DBDBB858A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16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AB54E-200C-4985-9BF8-8C493C746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AAB76E-2B12-4ABA-9853-E1913B54D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BC20EA-5779-49F7-A769-BE5B0EF029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78C23F-E22D-440B-91A8-EF8FABF21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B73FA-758D-4263-A8C8-8E54185CBF9E}" type="datetimeFigureOut">
              <a:rPr lang="en-US" smtClean="0"/>
              <a:t>4/15/2018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4AD9AD-A5A4-4486-A5B6-EBAAA28A8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3CC47A-7B1E-4F0D-A174-5224E5BC3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0A0E3-3C61-42C1-9D77-DBDBB858A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173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79A337-8090-47D6-8CB7-4C053A9584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1B72F9-DF2F-4B23-A694-66E7164C36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53ADCD-7B62-443A-BA0F-2066A31D1D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928EAE-7099-4BA7-94BB-9AC1A98A2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B73FA-758D-4263-A8C8-8E54185CBF9E}" type="datetimeFigureOut">
              <a:rPr lang="en-US" smtClean="0"/>
              <a:t>4/15/2018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A98EC0-9B3F-4C5C-8461-D309AC064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AC605A-348A-4AB9-915A-F43E7D369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0A0E3-3C61-42C1-9D77-DBDBB858A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318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361304-DD3B-4016-B0F9-256EA386C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01111-FA57-48B4-814D-88A2A2C594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E6E599-3CB0-4F00-809E-A7F42BB070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B73FA-758D-4263-A8C8-8E54185CBF9E}" type="datetimeFigureOut">
              <a:rPr lang="en-US" smtClean="0"/>
              <a:t>4/15/2018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A7448E-4CD9-4480-A39E-EFBD926BBA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8CE998-554D-4D02-9FBA-E8415FE74A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0A0E3-3C61-42C1-9D77-DBDBB858A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074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13" Type="http://schemas.openxmlformats.org/officeDocument/2006/relationships/oleObject" Target="../embeddings/oleObject63.bin"/><Relationship Id="rId3" Type="http://schemas.openxmlformats.org/officeDocument/2006/relationships/oleObject" Target="../embeddings/oleObject58.bin"/><Relationship Id="rId7" Type="http://schemas.openxmlformats.org/officeDocument/2006/relationships/oleObject" Target="../embeddings/oleObject60.bin"/><Relationship Id="rId12" Type="http://schemas.openxmlformats.org/officeDocument/2006/relationships/image" Target="../media/image58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60.wmf"/><Relationship Id="rId1" Type="http://schemas.openxmlformats.org/officeDocument/2006/relationships/vmlDrawing" Target="../drawings/vmlDrawing10.vml"/><Relationship Id="rId6" Type="http://schemas.openxmlformats.org/officeDocument/2006/relationships/image" Target="../media/image55.wmf"/><Relationship Id="rId11" Type="http://schemas.openxmlformats.org/officeDocument/2006/relationships/oleObject" Target="../embeddings/oleObject62.bin"/><Relationship Id="rId5" Type="http://schemas.openxmlformats.org/officeDocument/2006/relationships/oleObject" Target="../embeddings/oleObject59.bin"/><Relationship Id="rId15" Type="http://schemas.openxmlformats.org/officeDocument/2006/relationships/oleObject" Target="../embeddings/oleObject64.bin"/><Relationship Id="rId10" Type="http://schemas.openxmlformats.org/officeDocument/2006/relationships/image" Target="../media/image57.wmf"/><Relationship Id="rId4" Type="http://schemas.openxmlformats.org/officeDocument/2006/relationships/image" Target="../media/image35.wmf"/><Relationship Id="rId9" Type="http://schemas.openxmlformats.org/officeDocument/2006/relationships/oleObject" Target="../embeddings/oleObject61.bin"/><Relationship Id="rId14" Type="http://schemas.openxmlformats.org/officeDocument/2006/relationships/image" Target="../media/image59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wmf"/><Relationship Id="rId3" Type="http://schemas.openxmlformats.org/officeDocument/2006/relationships/oleObject" Target="../embeddings/oleObject65.bin"/><Relationship Id="rId7" Type="http://schemas.openxmlformats.org/officeDocument/2006/relationships/oleObject" Target="../embeddings/oleObject67.bin"/><Relationship Id="rId12" Type="http://schemas.openxmlformats.org/officeDocument/2006/relationships/image" Target="../media/image6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5.wmf"/><Relationship Id="rId11" Type="http://schemas.openxmlformats.org/officeDocument/2006/relationships/oleObject" Target="../embeddings/oleObject69.bin"/><Relationship Id="rId5" Type="http://schemas.openxmlformats.org/officeDocument/2006/relationships/oleObject" Target="../embeddings/oleObject66.bin"/><Relationship Id="rId10" Type="http://schemas.openxmlformats.org/officeDocument/2006/relationships/image" Target="../media/image63.wmf"/><Relationship Id="rId4" Type="http://schemas.openxmlformats.org/officeDocument/2006/relationships/image" Target="../media/image61.wmf"/><Relationship Id="rId9" Type="http://schemas.openxmlformats.org/officeDocument/2006/relationships/oleObject" Target="../embeddings/oleObject68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66.wmf"/><Relationship Id="rId5" Type="http://schemas.openxmlformats.org/officeDocument/2006/relationships/oleObject" Target="../embeddings/oleObject71.bin"/><Relationship Id="rId4" Type="http://schemas.openxmlformats.org/officeDocument/2006/relationships/image" Target="../media/image65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wmf"/><Relationship Id="rId13" Type="http://schemas.openxmlformats.org/officeDocument/2006/relationships/oleObject" Target="../embeddings/oleObject19.bin"/><Relationship Id="rId3" Type="http://schemas.openxmlformats.org/officeDocument/2006/relationships/oleObject" Target="../embeddings/oleObject72.bin"/><Relationship Id="rId7" Type="http://schemas.openxmlformats.org/officeDocument/2006/relationships/oleObject" Target="../embeddings/oleObject74.bin"/><Relationship Id="rId12" Type="http://schemas.openxmlformats.org/officeDocument/2006/relationships/image" Target="../media/image1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68.wmf"/><Relationship Id="rId11" Type="http://schemas.openxmlformats.org/officeDocument/2006/relationships/oleObject" Target="../embeddings/oleObject18.bin"/><Relationship Id="rId5" Type="http://schemas.openxmlformats.org/officeDocument/2006/relationships/oleObject" Target="../embeddings/oleObject73.bin"/><Relationship Id="rId10" Type="http://schemas.openxmlformats.org/officeDocument/2006/relationships/image" Target="../media/image20.wmf"/><Relationship Id="rId4" Type="http://schemas.openxmlformats.org/officeDocument/2006/relationships/image" Target="../media/image67.wmf"/><Relationship Id="rId9" Type="http://schemas.openxmlformats.org/officeDocument/2006/relationships/oleObject" Target="../embeddings/oleObject20.bin"/><Relationship Id="rId14" Type="http://schemas.openxmlformats.org/officeDocument/2006/relationships/image" Target="../media/image19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7.bin"/><Relationship Id="rId13" Type="http://schemas.openxmlformats.org/officeDocument/2006/relationships/image" Target="../media/image74.wmf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71.wmf"/><Relationship Id="rId12" Type="http://schemas.openxmlformats.org/officeDocument/2006/relationships/oleObject" Target="../embeddings/oleObject79.bin"/><Relationship Id="rId17" Type="http://schemas.openxmlformats.org/officeDocument/2006/relationships/image" Target="../media/image76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81.bin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76.bin"/><Relationship Id="rId11" Type="http://schemas.openxmlformats.org/officeDocument/2006/relationships/image" Target="../media/image73.wmf"/><Relationship Id="rId5" Type="http://schemas.openxmlformats.org/officeDocument/2006/relationships/image" Target="../media/image70.wmf"/><Relationship Id="rId15" Type="http://schemas.openxmlformats.org/officeDocument/2006/relationships/image" Target="../media/image75.wmf"/><Relationship Id="rId10" Type="http://schemas.openxmlformats.org/officeDocument/2006/relationships/oleObject" Target="../embeddings/oleObject78.bin"/><Relationship Id="rId4" Type="http://schemas.openxmlformats.org/officeDocument/2006/relationships/oleObject" Target="../embeddings/oleObject75.bin"/><Relationship Id="rId9" Type="http://schemas.openxmlformats.org/officeDocument/2006/relationships/image" Target="../media/image72.wmf"/><Relationship Id="rId14" Type="http://schemas.openxmlformats.org/officeDocument/2006/relationships/oleObject" Target="../embeddings/oleObject80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wmf"/><Relationship Id="rId3" Type="http://schemas.openxmlformats.org/officeDocument/2006/relationships/oleObject" Target="../embeddings/oleObject82.bin"/><Relationship Id="rId7" Type="http://schemas.openxmlformats.org/officeDocument/2006/relationships/oleObject" Target="../embeddings/oleObject8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78.wmf"/><Relationship Id="rId11" Type="http://schemas.openxmlformats.org/officeDocument/2006/relationships/image" Target="../media/image80.wmf"/><Relationship Id="rId5" Type="http://schemas.openxmlformats.org/officeDocument/2006/relationships/oleObject" Target="../embeddings/oleObject83.bin"/><Relationship Id="rId10" Type="http://schemas.openxmlformats.org/officeDocument/2006/relationships/oleObject" Target="../embeddings/oleObject85.bin"/><Relationship Id="rId4" Type="http://schemas.openxmlformats.org/officeDocument/2006/relationships/image" Target="../media/image77.wmf"/><Relationship Id="rId9" Type="http://schemas.openxmlformats.org/officeDocument/2006/relationships/image" Target="../media/image8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wmf"/><Relationship Id="rId13" Type="http://schemas.openxmlformats.org/officeDocument/2006/relationships/oleObject" Target="../embeddings/oleObject35.bin"/><Relationship Id="rId3" Type="http://schemas.openxmlformats.org/officeDocument/2006/relationships/oleObject" Target="../embeddings/oleObject86.bin"/><Relationship Id="rId7" Type="http://schemas.openxmlformats.org/officeDocument/2006/relationships/oleObject" Target="../embeddings/oleObject88.bin"/><Relationship Id="rId12" Type="http://schemas.openxmlformats.org/officeDocument/2006/relationships/image" Target="../media/image8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30.wmf"/><Relationship Id="rId11" Type="http://schemas.openxmlformats.org/officeDocument/2006/relationships/oleObject" Target="../embeddings/oleObject90.bin"/><Relationship Id="rId5" Type="http://schemas.openxmlformats.org/officeDocument/2006/relationships/oleObject" Target="../embeddings/oleObject87.bin"/><Relationship Id="rId10" Type="http://schemas.openxmlformats.org/officeDocument/2006/relationships/image" Target="../media/image84.wmf"/><Relationship Id="rId4" Type="http://schemas.openxmlformats.org/officeDocument/2006/relationships/image" Target="../media/image82.wmf"/><Relationship Id="rId9" Type="http://schemas.openxmlformats.org/officeDocument/2006/relationships/oleObject" Target="../embeddings/oleObject89.bin"/><Relationship Id="rId14" Type="http://schemas.openxmlformats.org/officeDocument/2006/relationships/image" Target="../media/image34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wmf"/><Relationship Id="rId3" Type="http://schemas.openxmlformats.org/officeDocument/2006/relationships/oleObject" Target="../embeddings/oleObject91.bin"/><Relationship Id="rId7" Type="http://schemas.openxmlformats.org/officeDocument/2006/relationships/oleObject" Target="../embeddings/oleObject9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87.wmf"/><Relationship Id="rId5" Type="http://schemas.openxmlformats.org/officeDocument/2006/relationships/oleObject" Target="../embeddings/oleObject92.bin"/><Relationship Id="rId10" Type="http://schemas.openxmlformats.org/officeDocument/2006/relationships/image" Target="../media/image89.wmf"/><Relationship Id="rId4" Type="http://schemas.openxmlformats.org/officeDocument/2006/relationships/image" Target="../media/image86.wmf"/><Relationship Id="rId9" Type="http://schemas.openxmlformats.org/officeDocument/2006/relationships/oleObject" Target="../embeddings/oleObject94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wmf"/><Relationship Id="rId13" Type="http://schemas.openxmlformats.org/officeDocument/2006/relationships/oleObject" Target="../embeddings/oleObject100.bin"/><Relationship Id="rId3" Type="http://schemas.openxmlformats.org/officeDocument/2006/relationships/oleObject" Target="../embeddings/oleObject95.bin"/><Relationship Id="rId7" Type="http://schemas.openxmlformats.org/officeDocument/2006/relationships/oleObject" Target="../embeddings/oleObject97.bin"/><Relationship Id="rId12" Type="http://schemas.openxmlformats.org/officeDocument/2006/relationships/image" Target="../media/image9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90.wmf"/><Relationship Id="rId11" Type="http://schemas.openxmlformats.org/officeDocument/2006/relationships/oleObject" Target="../embeddings/oleObject99.bin"/><Relationship Id="rId5" Type="http://schemas.openxmlformats.org/officeDocument/2006/relationships/oleObject" Target="../embeddings/oleObject96.bin"/><Relationship Id="rId10" Type="http://schemas.openxmlformats.org/officeDocument/2006/relationships/image" Target="../media/image92.wmf"/><Relationship Id="rId4" Type="http://schemas.openxmlformats.org/officeDocument/2006/relationships/image" Target="../media/image86.wmf"/><Relationship Id="rId9" Type="http://schemas.openxmlformats.org/officeDocument/2006/relationships/oleObject" Target="../embeddings/oleObject98.bin"/><Relationship Id="rId14" Type="http://schemas.openxmlformats.org/officeDocument/2006/relationships/image" Target="../media/image94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3.bin"/><Relationship Id="rId13" Type="http://schemas.openxmlformats.org/officeDocument/2006/relationships/image" Target="../media/image98.wm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95.wmf"/><Relationship Id="rId12" Type="http://schemas.openxmlformats.org/officeDocument/2006/relationships/oleObject" Target="../embeddings/oleObject10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102.bin"/><Relationship Id="rId11" Type="http://schemas.openxmlformats.org/officeDocument/2006/relationships/image" Target="../media/image97.wmf"/><Relationship Id="rId5" Type="http://schemas.openxmlformats.org/officeDocument/2006/relationships/image" Target="../media/image86.wmf"/><Relationship Id="rId15" Type="http://schemas.openxmlformats.org/officeDocument/2006/relationships/image" Target="../media/image99.wmf"/><Relationship Id="rId10" Type="http://schemas.openxmlformats.org/officeDocument/2006/relationships/oleObject" Target="../embeddings/oleObject104.bin"/><Relationship Id="rId4" Type="http://schemas.openxmlformats.org/officeDocument/2006/relationships/oleObject" Target="../embeddings/oleObject101.bin"/><Relationship Id="rId9" Type="http://schemas.openxmlformats.org/officeDocument/2006/relationships/image" Target="../media/image96.wmf"/><Relationship Id="rId14" Type="http://schemas.openxmlformats.org/officeDocument/2006/relationships/oleObject" Target="../embeddings/oleObject106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4.bin"/><Relationship Id="rId10" Type="http://schemas.openxmlformats.org/officeDocument/2006/relationships/image" Target="../media/image6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6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oleObject" Target="../embeddings/oleObject12.bin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12" Type="http://schemas.openxmlformats.org/officeDocument/2006/relationships/image" Target="../media/image11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3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8.bin"/><Relationship Id="rId15" Type="http://schemas.openxmlformats.org/officeDocument/2006/relationships/oleObject" Target="../embeddings/oleObject13.bin"/><Relationship Id="rId10" Type="http://schemas.openxmlformats.org/officeDocument/2006/relationships/image" Target="../media/image10.wmf"/><Relationship Id="rId4" Type="http://schemas.openxmlformats.org/officeDocument/2006/relationships/image" Target="../media/image7.wmf"/><Relationship Id="rId9" Type="http://schemas.openxmlformats.org/officeDocument/2006/relationships/oleObject" Target="../embeddings/oleObject10.bin"/><Relationship Id="rId14" Type="http://schemas.openxmlformats.org/officeDocument/2006/relationships/image" Target="../media/image12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13" Type="http://schemas.openxmlformats.org/officeDocument/2006/relationships/oleObject" Target="../embeddings/oleObject19.bin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12" Type="http://schemas.openxmlformats.org/officeDocument/2006/relationships/image" Target="../media/image18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0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18.bin"/><Relationship Id="rId5" Type="http://schemas.openxmlformats.org/officeDocument/2006/relationships/oleObject" Target="../embeddings/oleObject15.bin"/><Relationship Id="rId15" Type="http://schemas.openxmlformats.org/officeDocument/2006/relationships/oleObject" Target="../embeddings/oleObject20.bin"/><Relationship Id="rId10" Type="http://schemas.openxmlformats.org/officeDocument/2006/relationships/image" Target="../media/image17.wmf"/><Relationship Id="rId4" Type="http://schemas.openxmlformats.org/officeDocument/2006/relationships/image" Target="../media/image14.wmf"/><Relationship Id="rId9" Type="http://schemas.openxmlformats.org/officeDocument/2006/relationships/oleObject" Target="../embeddings/oleObject17.bin"/><Relationship Id="rId14" Type="http://schemas.openxmlformats.org/officeDocument/2006/relationships/image" Target="../media/image19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13" Type="http://schemas.openxmlformats.org/officeDocument/2006/relationships/image" Target="../media/image25.wmf"/><Relationship Id="rId18" Type="http://schemas.openxmlformats.org/officeDocument/2006/relationships/oleObject" Target="../embeddings/oleObject28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2.wmf"/><Relationship Id="rId12" Type="http://schemas.openxmlformats.org/officeDocument/2006/relationships/oleObject" Target="../embeddings/oleObject25.bin"/><Relationship Id="rId17" Type="http://schemas.openxmlformats.org/officeDocument/2006/relationships/image" Target="../media/image27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7.bin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2.bin"/><Relationship Id="rId11" Type="http://schemas.openxmlformats.org/officeDocument/2006/relationships/image" Target="../media/image24.wmf"/><Relationship Id="rId5" Type="http://schemas.openxmlformats.org/officeDocument/2006/relationships/image" Target="../media/image21.wmf"/><Relationship Id="rId15" Type="http://schemas.openxmlformats.org/officeDocument/2006/relationships/image" Target="../media/image26.wmf"/><Relationship Id="rId10" Type="http://schemas.openxmlformats.org/officeDocument/2006/relationships/oleObject" Target="../embeddings/oleObject24.bin"/><Relationship Id="rId19" Type="http://schemas.openxmlformats.org/officeDocument/2006/relationships/image" Target="../media/image28.wmf"/><Relationship Id="rId4" Type="http://schemas.openxmlformats.org/officeDocument/2006/relationships/oleObject" Target="../embeddings/oleObject21.bin"/><Relationship Id="rId9" Type="http://schemas.openxmlformats.org/officeDocument/2006/relationships/image" Target="../media/image23.wmf"/><Relationship Id="rId14" Type="http://schemas.openxmlformats.org/officeDocument/2006/relationships/oleObject" Target="../embeddings/oleObject26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13" Type="http://schemas.openxmlformats.org/officeDocument/2006/relationships/oleObject" Target="../embeddings/oleObject34.bin"/><Relationship Id="rId3" Type="http://schemas.openxmlformats.org/officeDocument/2006/relationships/oleObject" Target="../embeddings/oleObject29.bin"/><Relationship Id="rId7" Type="http://schemas.openxmlformats.org/officeDocument/2006/relationships/oleObject" Target="../embeddings/oleObject31.bin"/><Relationship Id="rId12" Type="http://schemas.openxmlformats.org/officeDocument/2006/relationships/image" Target="../media/image32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4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29.wmf"/><Relationship Id="rId11" Type="http://schemas.openxmlformats.org/officeDocument/2006/relationships/oleObject" Target="../embeddings/oleObject33.bin"/><Relationship Id="rId5" Type="http://schemas.openxmlformats.org/officeDocument/2006/relationships/oleObject" Target="../embeddings/oleObject30.bin"/><Relationship Id="rId15" Type="http://schemas.openxmlformats.org/officeDocument/2006/relationships/oleObject" Target="../embeddings/oleObject35.bin"/><Relationship Id="rId10" Type="http://schemas.openxmlformats.org/officeDocument/2006/relationships/image" Target="../media/image31.wmf"/><Relationship Id="rId4" Type="http://schemas.openxmlformats.org/officeDocument/2006/relationships/image" Target="../media/image15.wmf"/><Relationship Id="rId9" Type="http://schemas.openxmlformats.org/officeDocument/2006/relationships/oleObject" Target="../embeddings/oleObject32.bin"/><Relationship Id="rId14" Type="http://schemas.openxmlformats.org/officeDocument/2006/relationships/image" Target="../media/image33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13" Type="http://schemas.openxmlformats.org/officeDocument/2006/relationships/oleObject" Target="../embeddings/oleObject41.bin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38.bin"/><Relationship Id="rId12" Type="http://schemas.openxmlformats.org/officeDocument/2006/relationships/image" Target="../media/image39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1.w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36.wmf"/><Relationship Id="rId11" Type="http://schemas.openxmlformats.org/officeDocument/2006/relationships/oleObject" Target="../embeddings/oleObject40.bin"/><Relationship Id="rId5" Type="http://schemas.openxmlformats.org/officeDocument/2006/relationships/oleObject" Target="../embeddings/oleObject37.bin"/><Relationship Id="rId15" Type="http://schemas.openxmlformats.org/officeDocument/2006/relationships/oleObject" Target="../embeddings/oleObject42.bin"/><Relationship Id="rId10" Type="http://schemas.openxmlformats.org/officeDocument/2006/relationships/image" Target="../media/image38.wmf"/><Relationship Id="rId4" Type="http://schemas.openxmlformats.org/officeDocument/2006/relationships/image" Target="../media/image35.wmf"/><Relationship Id="rId9" Type="http://schemas.openxmlformats.org/officeDocument/2006/relationships/oleObject" Target="../embeddings/oleObject39.bin"/><Relationship Id="rId14" Type="http://schemas.openxmlformats.org/officeDocument/2006/relationships/image" Target="../media/image40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13" Type="http://schemas.openxmlformats.org/officeDocument/2006/relationships/oleObject" Target="../embeddings/oleObject48.bin"/><Relationship Id="rId18" Type="http://schemas.openxmlformats.org/officeDocument/2006/relationships/image" Target="../media/image48.wmf"/><Relationship Id="rId3" Type="http://schemas.openxmlformats.org/officeDocument/2006/relationships/oleObject" Target="../embeddings/oleObject43.bin"/><Relationship Id="rId7" Type="http://schemas.openxmlformats.org/officeDocument/2006/relationships/oleObject" Target="../embeddings/oleObject45.bin"/><Relationship Id="rId12" Type="http://schemas.openxmlformats.org/officeDocument/2006/relationships/image" Target="../media/image45.wmf"/><Relationship Id="rId17" Type="http://schemas.openxmlformats.org/officeDocument/2006/relationships/oleObject" Target="../embeddings/oleObject50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7.wmf"/><Relationship Id="rId20" Type="http://schemas.openxmlformats.org/officeDocument/2006/relationships/image" Target="../media/image49.wmf"/><Relationship Id="rId1" Type="http://schemas.openxmlformats.org/officeDocument/2006/relationships/vmlDrawing" Target="../drawings/vmlDrawing8.vml"/><Relationship Id="rId6" Type="http://schemas.openxmlformats.org/officeDocument/2006/relationships/image" Target="../media/image42.wmf"/><Relationship Id="rId11" Type="http://schemas.openxmlformats.org/officeDocument/2006/relationships/oleObject" Target="../embeddings/oleObject47.bin"/><Relationship Id="rId5" Type="http://schemas.openxmlformats.org/officeDocument/2006/relationships/oleObject" Target="../embeddings/oleObject44.bin"/><Relationship Id="rId15" Type="http://schemas.openxmlformats.org/officeDocument/2006/relationships/oleObject" Target="../embeddings/oleObject49.bin"/><Relationship Id="rId10" Type="http://schemas.openxmlformats.org/officeDocument/2006/relationships/image" Target="../media/image44.wmf"/><Relationship Id="rId19" Type="http://schemas.openxmlformats.org/officeDocument/2006/relationships/oleObject" Target="../embeddings/oleObject51.bin"/><Relationship Id="rId4" Type="http://schemas.openxmlformats.org/officeDocument/2006/relationships/image" Target="../media/image35.wmf"/><Relationship Id="rId9" Type="http://schemas.openxmlformats.org/officeDocument/2006/relationships/oleObject" Target="../embeddings/oleObject46.bin"/><Relationship Id="rId14" Type="http://schemas.openxmlformats.org/officeDocument/2006/relationships/image" Target="../media/image46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wmf"/><Relationship Id="rId13" Type="http://schemas.openxmlformats.org/officeDocument/2006/relationships/oleObject" Target="../embeddings/oleObject57.bin"/><Relationship Id="rId3" Type="http://schemas.openxmlformats.org/officeDocument/2006/relationships/oleObject" Target="../embeddings/oleObject52.bin"/><Relationship Id="rId7" Type="http://schemas.openxmlformats.org/officeDocument/2006/relationships/oleObject" Target="../embeddings/oleObject54.bin"/><Relationship Id="rId12" Type="http://schemas.openxmlformats.org/officeDocument/2006/relationships/image" Target="../media/image5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50.wmf"/><Relationship Id="rId11" Type="http://schemas.openxmlformats.org/officeDocument/2006/relationships/oleObject" Target="../embeddings/oleObject56.bin"/><Relationship Id="rId5" Type="http://schemas.openxmlformats.org/officeDocument/2006/relationships/oleObject" Target="../embeddings/oleObject53.bin"/><Relationship Id="rId10" Type="http://schemas.openxmlformats.org/officeDocument/2006/relationships/image" Target="../media/image52.wmf"/><Relationship Id="rId4" Type="http://schemas.openxmlformats.org/officeDocument/2006/relationships/image" Target="../media/image35.wmf"/><Relationship Id="rId9" Type="http://schemas.openxmlformats.org/officeDocument/2006/relationships/oleObject" Target="../embeddings/oleObject55.bin"/><Relationship Id="rId14" Type="http://schemas.openxmlformats.org/officeDocument/2006/relationships/image" Target="../media/image5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662E8-4D65-4DD1-A3B5-57899F48EC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4913" y="615468"/>
            <a:ext cx="9144000" cy="567289"/>
          </a:xfrm>
        </p:spPr>
        <p:txBody>
          <a:bodyPr>
            <a:normAutofit/>
          </a:bodyPr>
          <a:lstStyle/>
          <a:p>
            <a:r>
              <a:rPr lang="en-US" sz="3200" b="1" u="sng" dirty="0">
                <a:latin typeface="+mn-lt"/>
              </a:rPr>
              <a:t>A.1 Springs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4BEFAA-6ED6-4A0E-A4BA-355438251DDF}"/>
              </a:ext>
            </a:extLst>
          </p:cNvPr>
          <p:cNvSpPr txBox="1"/>
          <p:nvPr/>
        </p:nvSpPr>
        <p:spPr>
          <a:xfrm>
            <a:off x="979207" y="1436060"/>
            <a:ext cx="109305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Any elastic substance will exert a spring-like force to good approximation.  Shock absorbers in car, cushioning</a:t>
            </a:r>
          </a:p>
          <a:p>
            <a:r>
              <a:rPr lang="en-US" dirty="0"/>
              <a:t>in shoes, rubber bands, actual springs, pillows, even ostensibly hard surfaces like steel block are elastic, technically.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C4F0FB58-3E8B-4331-BD37-D2E05E057F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6160" y="495865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B408ECCD-14BD-43D0-BA9F-5F6C81F3C9E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1280046"/>
              </p:ext>
            </p:extLst>
          </p:nvPr>
        </p:nvGraphicFramePr>
        <p:xfrm>
          <a:off x="437768" y="3531325"/>
          <a:ext cx="3280156" cy="1482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5" name="Bitmap Image" r:id="rId3" imgW="1005840" imgH="563760" progId="Paint.Picture">
                  <p:embed/>
                </p:oleObj>
              </mc:Choice>
              <mc:Fallback>
                <p:oleObj name="Bitmap Image" r:id="rId3" imgW="1005840" imgH="563760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7768" y="3531325"/>
                        <a:ext cx="3280156" cy="14827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>
            <a:extLst>
              <a:ext uri="{FF2B5EF4-FFF2-40B4-BE49-F238E27FC236}">
                <a16:creationId xmlns:a16="http://schemas.microsoft.com/office/drawing/2014/main" id="{9E48B339-F48E-45B6-B5A5-AE36AE9210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799" y="2557198"/>
            <a:ext cx="30126950" cy="61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46C0B120-C267-4D3F-BE1B-A4DD31DE50F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6122803"/>
              </p:ext>
            </p:extLst>
          </p:nvPr>
        </p:nvGraphicFramePr>
        <p:xfrm>
          <a:off x="938567" y="2381414"/>
          <a:ext cx="2097205" cy="10283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" name="Bitmap Image" r:id="rId5" imgW="823031" imgH="403895" progId="Paint.Picture">
                  <p:embed/>
                </p:oleObj>
              </mc:Choice>
              <mc:Fallback>
                <p:oleObj name="Bitmap Image" r:id="rId5" imgW="823031" imgH="403895" progId="Paint.Pictur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8567" y="2381414"/>
                        <a:ext cx="2097205" cy="10283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9081F1F3-EC3B-4CEE-9584-71FDFA9D8E9C}"/>
              </a:ext>
            </a:extLst>
          </p:cNvPr>
          <p:cNvSpPr txBox="1"/>
          <p:nvPr/>
        </p:nvSpPr>
        <p:spPr>
          <a:xfrm>
            <a:off x="3717924" y="2494867"/>
            <a:ext cx="79594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And an elastic substance can be characterized by two things: its equilibrium length,</a:t>
            </a:r>
          </a:p>
          <a:p>
            <a:r>
              <a:rPr lang="en-US" dirty="0"/>
              <a:t>ℓ, and its stiffness (spring constant) k.  Obviously k for a rubber band is much less</a:t>
            </a:r>
          </a:p>
          <a:p>
            <a:r>
              <a:rPr lang="en-US" dirty="0"/>
              <a:t>than k for a steel rod.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5EB5253-4A28-4EE0-ADBF-2037904BA01F}"/>
              </a:ext>
            </a:extLst>
          </p:cNvPr>
          <p:cNvSpPr txBox="1"/>
          <p:nvPr/>
        </p:nvSpPr>
        <p:spPr>
          <a:xfrm>
            <a:off x="3717924" y="3743982"/>
            <a:ext cx="84208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If an elastic substance is stretched (or compressed) to a new length x, then it will exert a </a:t>
            </a:r>
          </a:p>
          <a:p>
            <a:r>
              <a:rPr lang="en-US" dirty="0"/>
              <a:t>‘restoring’ force proportional to that stretch or compression.  The proportionality </a:t>
            </a:r>
          </a:p>
          <a:p>
            <a:r>
              <a:rPr lang="en-US" dirty="0"/>
              <a:t>constant is of course, k.</a:t>
            </a:r>
          </a:p>
        </p:txBody>
      </p:sp>
    </p:spTree>
    <p:extLst>
      <p:ext uri="{BB962C8B-B14F-4D97-AF65-F5344CB8AC3E}">
        <p14:creationId xmlns:p14="http://schemas.microsoft.com/office/powerpoint/2010/main" val="31857384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3C23E9-60C6-4308-9E9A-1F3BE63BED32}"/>
              </a:ext>
            </a:extLst>
          </p:cNvPr>
          <p:cNvSpPr txBox="1">
            <a:spLocks/>
          </p:cNvSpPr>
          <p:nvPr/>
        </p:nvSpPr>
        <p:spPr>
          <a:xfrm>
            <a:off x="4754218" y="436564"/>
            <a:ext cx="5234609" cy="56728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>
                <a:latin typeface="+mn-lt"/>
              </a:rPr>
              <a:t>A.1 Springs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E75A77CF-E0CB-4B88-930F-9B36B29ADCB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5445505"/>
              </p:ext>
            </p:extLst>
          </p:nvPr>
        </p:nvGraphicFramePr>
        <p:xfrm>
          <a:off x="447261" y="1003853"/>
          <a:ext cx="3759199" cy="22838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2" name="Bitmap Image" r:id="rId3" imgW="4236840" imgH="2240280" progId="Paint.Picture">
                  <p:embed/>
                </p:oleObj>
              </mc:Choice>
              <mc:Fallback>
                <p:oleObj name="Bitmap Image" r:id="rId3" imgW="4236840" imgH="2240280" progId="Paint.Picture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3CF6569E-60D2-4745-82B8-834667DA8C5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t="-1787" r="11725"/>
                      <a:stretch>
                        <a:fillRect/>
                      </a:stretch>
                    </p:blipFill>
                    <p:spPr bwMode="auto">
                      <a:xfrm>
                        <a:off x="447261" y="1003853"/>
                        <a:ext cx="3759199" cy="228384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2">
            <a:extLst>
              <a:ext uri="{FF2B5EF4-FFF2-40B4-BE49-F238E27FC236}">
                <a16:creationId xmlns:a16="http://schemas.microsoft.com/office/drawing/2014/main" id="{4FB82A68-46A3-4CF1-A5DC-573E728844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5618" y="1886610"/>
            <a:ext cx="722492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/>
              <a:t>So we just evaluate our x(t) equation, and its first and second derivative, at this time.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978994BD-4919-4D5B-B8DD-B3265821CF6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4248762"/>
              </p:ext>
            </p:extLst>
          </p:nvPr>
        </p:nvGraphicFramePr>
        <p:xfrm>
          <a:off x="4568825" y="2425700"/>
          <a:ext cx="2819400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3" name="Equation" r:id="rId5" imgW="2171520" imgH="482400" progId="Equation.DSMT4">
                  <p:embed/>
                </p:oleObj>
              </mc:Choice>
              <mc:Fallback>
                <p:oleObj name="Equation" r:id="rId5" imgW="2171520" imgH="4824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68825" y="2425700"/>
                        <a:ext cx="2819400" cy="6254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C9B2FCE8-B67C-4631-A622-4F1885642C9D}"/>
              </a:ext>
            </a:extLst>
          </p:cNvPr>
          <p:cNvSpPr txBox="1"/>
          <p:nvPr/>
        </p:nvSpPr>
        <p:spPr>
          <a:xfrm>
            <a:off x="4525618" y="1262126"/>
            <a:ext cx="65127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(e) what is the position, velocity, acceleration of our intrepid bungee jumper</a:t>
            </a:r>
          </a:p>
          <a:p>
            <a:r>
              <a:rPr lang="en-US" sz="1600" dirty="0">
                <a:solidFill>
                  <a:srgbClr val="0070C0"/>
                </a:solidFill>
              </a:rPr>
              <a:t>at time t = 12s?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80C34F79-B766-4AA8-8052-3FAAE64F54C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1356198"/>
              </p:ext>
            </p:extLst>
          </p:nvPr>
        </p:nvGraphicFramePr>
        <p:xfrm>
          <a:off x="8267290" y="3185212"/>
          <a:ext cx="2900282" cy="15645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4" name="Equation" r:id="rId7" imgW="2349360" imgH="1269720" progId="Equation.DSMT4">
                  <p:embed/>
                </p:oleObj>
              </mc:Choice>
              <mc:Fallback>
                <p:oleObj name="Equation" r:id="rId7" imgW="2349360" imgH="126972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978994BD-4919-4D5B-B8DD-B3265821CF6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67290" y="3185212"/>
                        <a:ext cx="2900282" cy="156454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D06CF245-D388-45AB-965E-251E49D286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4184997"/>
              </p:ext>
            </p:extLst>
          </p:nvPr>
        </p:nvGraphicFramePr>
        <p:xfrm>
          <a:off x="4557171" y="3251711"/>
          <a:ext cx="2842708" cy="149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5" name="Equation" r:id="rId9" imgW="2260440" imgH="1193760" progId="Equation.DSMT4">
                  <p:embed/>
                </p:oleObj>
              </mc:Choice>
              <mc:Fallback>
                <p:oleObj name="Equation" r:id="rId9" imgW="2260440" imgH="119376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978994BD-4919-4D5B-B8DD-B3265821CF6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7171" y="3251711"/>
                        <a:ext cx="2842708" cy="14980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1F95F943-EA83-4029-B1EB-9FA822404846}"/>
              </a:ext>
            </a:extLst>
          </p:cNvPr>
          <p:cNvSpPr txBox="1"/>
          <p:nvPr/>
        </p:nvSpPr>
        <p:spPr>
          <a:xfrm>
            <a:off x="633985" y="4950297"/>
            <a:ext cx="106890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(f) What is the lowest and highest position our person will attain?  What will be his maximum speed?  Maximum acceleration? </a:t>
            </a:r>
            <a:endParaRPr lang="en-US" dirty="0">
              <a:solidFill>
                <a:srgbClr val="0070C0"/>
              </a:solidFill>
            </a:endParaRPr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D849B089-4E49-4883-B9B0-36447158A0C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2564154"/>
              </p:ext>
            </p:extLst>
          </p:nvPr>
        </p:nvGraphicFramePr>
        <p:xfrm>
          <a:off x="1007786" y="5854147"/>
          <a:ext cx="2055273" cy="6529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6" name="Equation" r:id="rId11" imgW="1434960" imgH="457200" progId="Equation.DSMT4">
                  <p:embed/>
                </p:oleObj>
              </mc:Choice>
              <mc:Fallback>
                <p:oleObj name="Equation" r:id="rId11" imgW="1434960" imgH="45720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978994BD-4919-4D5B-B8DD-B3265821CF6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7786" y="5854147"/>
                        <a:ext cx="2055273" cy="6529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88CB3F25-AB60-49CE-BD77-78C07AC736D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685109"/>
              </p:ext>
            </p:extLst>
          </p:nvPr>
        </p:nvGraphicFramePr>
        <p:xfrm>
          <a:off x="4079941" y="5842091"/>
          <a:ext cx="1599249" cy="3385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7" name="Equation" r:id="rId13" imgW="1079280" imgH="228600" progId="Equation.DSMT4">
                  <p:embed/>
                </p:oleObj>
              </mc:Choice>
              <mc:Fallback>
                <p:oleObj name="Equation" r:id="rId13" imgW="1079280" imgH="22860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D06CF245-D388-45AB-965E-251E49D286F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9941" y="5842091"/>
                        <a:ext cx="1599249" cy="33855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D255D21F-E097-4F15-995F-65BC679A32B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5135186"/>
              </p:ext>
            </p:extLst>
          </p:nvPr>
        </p:nvGraphicFramePr>
        <p:xfrm>
          <a:off x="7048759" y="5816018"/>
          <a:ext cx="1466462" cy="3385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8" name="Equation" r:id="rId15" imgW="1041120" imgH="241200" progId="Equation.DSMT4">
                  <p:embed/>
                </p:oleObj>
              </mc:Choice>
              <mc:Fallback>
                <p:oleObj name="Equation" r:id="rId15" imgW="1041120" imgH="24120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80C34F79-B766-4AA8-8052-3FAAE64F54C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48759" y="5816018"/>
                        <a:ext cx="1466462" cy="33855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87FF1B2B-7DF4-4BFD-8221-0AE14D22E0CA}"/>
              </a:ext>
            </a:extLst>
          </p:cNvPr>
          <p:cNvSpPr txBox="1"/>
          <p:nvPr/>
        </p:nvSpPr>
        <p:spPr>
          <a:xfrm>
            <a:off x="899199" y="5340826"/>
            <a:ext cx="24701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max/min x is when cos = ±1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399AD53-AE1E-426E-991C-B00E426432D3}"/>
              </a:ext>
            </a:extLst>
          </p:cNvPr>
          <p:cNvSpPr txBox="1"/>
          <p:nvPr/>
        </p:nvSpPr>
        <p:spPr>
          <a:xfrm>
            <a:off x="4079941" y="5360475"/>
            <a:ext cx="20388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max v is when cos = -1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C54FDDC-4E3D-462D-BDCB-98DAA301CDEB}"/>
              </a:ext>
            </a:extLst>
          </p:cNvPr>
          <p:cNvSpPr txBox="1"/>
          <p:nvPr/>
        </p:nvSpPr>
        <p:spPr>
          <a:xfrm>
            <a:off x="6903031" y="5343813"/>
            <a:ext cx="2043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max a is when cos = -1</a:t>
            </a:r>
          </a:p>
        </p:txBody>
      </p:sp>
    </p:spTree>
    <p:extLst>
      <p:ext uri="{BB962C8B-B14F-4D97-AF65-F5344CB8AC3E}">
        <p14:creationId xmlns:p14="http://schemas.microsoft.com/office/powerpoint/2010/main" val="1659620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7471A4-ADBF-4C42-B246-0AD837595E70}"/>
              </a:ext>
            </a:extLst>
          </p:cNvPr>
          <p:cNvSpPr txBox="1">
            <a:spLocks/>
          </p:cNvSpPr>
          <p:nvPr/>
        </p:nvSpPr>
        <p:spPr>
          <a:xfrm>
            <a:off x="4754218" y="436564"/>
            <a:ext cx="5234609" cy="56728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>
                <a:latin typeface="+mn-lt"/>
              </a:rPr>
              <a:t>A.1 Springs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B48EBB2-9023-4AE4-8710-527E0B60AF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3356" y="2720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1BA53E31-C8DC-447F-A27C-DF4301E61B7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9160703"/>
              </p:ext>
            </p:extLst>
          </p:nvPr>
        </p:nvGraphicFramePr>
        <p:xfrm>
          <a:off x="4926736" y="2241721"/>
          <a:ext cx="1225550" cy="1055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3" name="Equation" r:id="rId3" imgW="876240" imgH="761760" progId="Equation.DSMT4">
                  <p:embed/>
                </p:oleObj>
              </mc:Choice>
              <mc:Fallback>
                <p:oleObj name="Equation" r:id="rId3" imgW="876240" imgH="76176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6736" y="2241721"/>
                        <a:ext cx="1225550" cy="10556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B348CA31-A0D6-4C3E-972C-E251DA5881D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5542572"/>
              </p:ext>
            </p:extLst>
          </p:nvPr>
        </p:nvGraphicFramePr>
        <p:xfrm>
          <a:off x="506896" y="1003853"/>
          <a:ext cx="4075043" cy="24757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4" name="Bitmap Image" r:id="rId5" imgW="4236840" imgH="2240280" progId="Paint.Picture">
                  <p:embed/>
                </p:oleObj>
              </mc:Choice>
              <mc:Fallback>
                <p:oleObj name="Bitmap Image" r:id="rId5" imgW="4236840" imgH="2240280" progId="Paint.Picture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E75A77CF-E0CB-4B88-930F-9B36B29ADCB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 t="-1787" r="11725"/>
                      <a:stretch>
                        <a:fillRect/>
                      </a:stretch>
                    </p:blipFill>
                    <p:spPr bwMode="auto">
                      <a:xfrm>
                        <a:off x="506896" y="1003853"/>
                        <a:ext cx="4075043" cy="24757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F686938-2C56-4B84-B29D-75DD7BF84F1A}"/>
              </a:ext>
            </a:extLst>
          </p:cNvPr>
          <p:cNvSpPr txBox="1"/>
          <p:nvPr/>
        </p:nvSpPr>
        <p:spPr>
          <a:xfrm>
            <a:off x="4815444" y="1154968"/>
            <a:ext cx="58939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(g) If the maximum tension the cord can withstand is T = 2500N, will</a:t>
            </a:r>
          </a:p>
          <a:p>
            <a:r>
              <a:rPr lang="en-US" sz="1600" dirty="0">
                <a:solidFill>
                  <a:srgbClr val="0070C0"/>
                </a:solidFill>
              </a:rPr>
              <a:t>the cord snap?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0A9B77-BE53-4B38-B99D-FC31E56609FB}"/>
              </a:ext>
            </a:extLst>
          </p:cNvPr>
          <p:cNvSpPr txBox="1"/>
          <p:nvPr/>
        </p:nvSpPr>
        <p:spPr>
          <a:xfrm>
            <a:off x="4829860" y="1809950"/>
            <a:ext cx="44959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To get the force the cord exerts, we have to use N2L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0DCB8F-1978-49DE-AC6B-0EBDFDDB5F76}"/>
              </a:ext>
            </a:extLst>
          </p:cNvPr>
          <p:cNvSpPr txBox="1"/>
          <p:nvPr/>
        </p:nvSpPr>
        <p:spPr>
          <a:xfrm>
            <a:off x="4899988" y="3475850"/>
            <a:ext cx="62205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The tension will be maximum when a = -33m/s</a:t>
            </a:r>
            <a:r>
              <a:rPr lang="en-US" sz="1600" baseline="30000" dirty="0"/>
              <a:t>2</a:t>
            </a:r>
            <a:r>
              <a:rPr lang="en-US" sz="1600" dirty="0"/>
              <a:t>, in which case we’d have: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7BF99FD3-22F6-4122-8630-67740A83373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7273858"/>
              </p:ext>
            </p:extLst>
          </p:nvPr>
        </p:nvGraphicFramePr>
        <p:xfrm>
          <a:off x="4984472" y="3935550"/>
          <a:ext cx="3678237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5" name="Equation" r:id="rId7" imgW="2628720" imgH="457200" progId="Equation.DSMT4">
                  <p:embed/>
                </p:oleObj>
              </mc:Choice>
              <mc:Fallback>
                <p:oleObj name="Equation" r:id="rId7" imgW="2628720" imgH="457200" progId="Equation.DSMT4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1BA53E31-C8DC-447F-A27C-DF4301E61B7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84472" y="3935550"/>
                        <a:ext cx="3678237" cy="635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432810FA-5E54-4F02-9D03-FB319359EE4F}"/>
              </a:ext>
            </a:extLst>
          </p:cNvPr>
          <p:cNvSpPr txBox="1"/>
          <p:nvPr/>
        </p:nvSpPr>
        <p:spPr>
          <a:xfrm>
            <a:off x="8984972" y="3914496"/>
            <a:ext cx="681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Alas…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C9CCCC6-86B5-410C-ABE8-8AA0A93CD6E9}"/>
              </a:ext>
            </a:extLst>
          </p:cNvPr>
          <p:cNvSpPr txBox="1"/>
          <p:nvPr/>
        </p:nvSpPr>
        <p:spPr>
          <a:xfrm>
            <a:off x="502183" y="4515766"/>
            <a:ext cx="25733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(h) When will the cord snap?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6C7E9E-E730-4058-9043-188E7DCF0F9E}"/>
              </a:ext>
            </a:extLst>
          </p:cNvPr>
          <p:cNvSpPr txBox="1"/>
          <p:nvPr/>
        </p:nvSpPr>
        <p:spPr>
          <a:xfrm>
            <a:off x="502182" y="4912268"/>
            <a:ext cx="75080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To ascertain, we’d plug our expression for a</a:t>
            </a:r>
            <a:r>
              <a:rPr lang="en-US" sz="1600" baseline="-25000" dirty="0"/>
              <a:t>y</a:t>
            </a:r>
            <a:r>
              <a:rPr lang="en-US" sz="1600" dirty="0"/>
              <a:t> into the tension equation, and set T = 2500.</a:t>
            </a:r>
          </a:p>
        </p:txBody>
      </p: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EE563F7C-9FF5-47E9-BF0C-6E021B94063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488677"/>
              </p:ext>
            </p:extLst>
          </p:nvPr>
        </p:nvGraphicFramePr>
        <p:xfrm>
          <a:off x="617191" y="5328647"/>
          <a:ext cx="3854451" cy="1339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6" name="Equation" r:id="rId9" imgW="2755800" imgH="965160" progId="Equation.DSMT4">
                  <p:embed/>
                </p:oleObj>
              </mc:Choice>
              <mc:Fallback>
                <p:oleObj name="Equation" r:id="rId9" imgW="2755800" imgH="965160" progId="Equation.DSMT4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1BA53E31-C8DC-447F-A27C-DF4301E61B7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191" y="5328647"/>
                        <a:ext cx="3854451" cy="13398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002AC0A9-3762-4926-9D1F-E5416D2364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9239039"/>
              </p:ext>
            </p:extLst>
          </p:nvPr>
        </p:nvGraphicFramePr>
        <p:xfrm>
          <a:off x="5819498" y="5318912"/>
          <a:ext cx="2008187" cy="146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7" name="Equation" r:id="rId11" imgW="1434960" imgH="1054080" progId="Equation.DSMT4">
                  <p:embed/>
                </p:oleObj>
              </mc:Choice>
              <mc:Fallback>
                <p:oleObj name="Equation" r:id="rId11" imgW="1434960" imgH="105408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EE563F7C-9FF5-47E9-BF0C-6E021B94063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19498" y="5318912"/>
                        <a:ext cx="2008187" cy="14605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1C47C6D-0578-4B18-B0FA-FBBF39CB33D7}"/>
              </a:ext>
            </a:extLst>
          </p:cNvPr>
          <p:cNvCxnSpPr/>
          <p:nvPr/>
        </p:nvCxnSpPr>
        <p:spPr>
          <a:xfrm flipV="1">
            <a:off x="4256223" y="5675243"/>
            <a:ext cx="1341026" cy="8945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6261B4B-A5EE-4803-A2ED-A73878EA50B6}"/>
              </a:ext>
            </a:extLst>
          </p:cNvPr>
          <p:cNvSpPr txBox="1"/>
          <p:nvPr/>
        </p:nvSpPr>
        <p:spPr>
          <a:xfrm>
            <a:off x="7995941" y="5853005"/>
            <a:ext cx="39857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acos</a:t>
            </a:r>
            <a:r>
              <a:rPr lang="en-US" sz="1600" dirty="0"/>
              <a:t>(0.785) has multiple values and I’m using </a:t>
            </a:r>
          </a:p>
          <a:p>
            <a:r>
              <a:rPr lang="en-US" sz="1600" dirty="0"/>
              <a:t>the one which gives the first positive time</a:t>
            </a:r>
          </a:p>
        </p:txBody>
      </p:sp>
    </p:spTree>
    <p:extLst>
      <p:ext uri="{BB962C8B-B14F-4D97-AF65-F5344CB8AC3E}">
        <p14:creationId xmlns:p14="http://schemas.microsoft.com/office/powerpoint/2010/main" val="465794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2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E8B31-04CD-42EF-9ADE-387BCE9827CF}"/>
              </a:ext>
            </a:extLst>
          </p:cNvPr>
          <p:cNvSpPr txBox="1">
            <a:spLocks/>
          </p:cNvSpPr>
          <p:nvPr/>
        </p:nvSpPr>
        <p:spPr>
          <a:xfrm>
            <a:off x="4754218" y="436564"/>
            <a:ext cx="5234609" cy="56728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>
                <a:latin typeface="+mn-lt"/>
              </a:rPr>
              <a:t>A.2 Pendula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51CCA0FF-FE17-449C-A8E9-B92E9F792A5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6919179"/>
              </p:ext>
            </p:extLst>
          </p:nvPr>
        </p:nvGraphicFramePr>
        <p:xfrm>
          <a:off x="1044933" y="1274255"/>
          <a:ext cx="2482532" cy="1944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3" name="Bitmap Image" r:id="rId3" imgW="1630800" imgH="1249560" progId="Paint.Picture">
                  <p:embed/>
                </p:oleObj>
              </mc:Choice>
              <mc:Fallback>
                <p:oleObj name="Bitmap Image" r:id="rId3" imgW="1630800" imgH="1249560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l="5508" t="3813"/>
                      <a:stretch>
                        <a:fillRect/>
                      </a:stretch>
                    </p:blipFill>
                    <p:spPr bwMode="auto">
                      <a:xfrm>
                        <a:off x="1044933" y="1274255"/>
                        <a:ext cx="2482532" cy="194455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AAA771B-55AF-4C58-A31D-BDDD465673BA}"/>
              </a:ext>
            </a:extLst>
          </p:cNvPr>
          <p:cNvSpPr txBox="1"/>
          <p:nvPr/>
        </p:nvSpPr>
        <p:spPr>
          <a:xfrm>
            <a:off x="4053550" y="1441174"/>
            <a:ext cx="79042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Say we’ve got a bat tilted to an initial angle </a:t>
            </a:r>
            <a:r>
              <a:rPr lang="el-GR" dirty="0"/>
              <a:t>ϴ</a:t>
            </a:r>
            <a:r>
              <a:rPr lang="en-US" baseline="-25000" dirty="0"/>
              <a:t>0</a:t>
            </a:r>
            <a:r>
              <a:rPr lang="en-US" dirty="0"/>
              <a:t>, and given an initial angular velocity</a:t>
            </a:r>
          </a:p>
          <a:p>
            <a:r>
              <a:rPr lang="en-US" dirty="0"/>
              <a:t>ω</a:t>
            </a:r>
            <a:r>
              <a:rPr lang="en-US" baseline="-25000" dirty="0"/>
              <a:t>0</a:t>
            </a:r>
            <a:r>
              <a:rPr lang="en-US" dirty="0"/>
              <a:t>.  What would its motion look like?  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70D8515A-603B-4C17-9A63-B0639E2B9FF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2840902"/>
              </p:ext>
            </p:extLst>
          </p:nvPr>
        </p:nvGraphicFramePr>
        <p:xfrm>
          <a:off x="497880" y="3480490"/>
          <a:ext cx="3576637" cy="194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4" name="Bitmap Image" r:id="rId5" imgW="2346840" imgH="1249560" progId="Paint.Picture">
                  <p:embed/>
                </p:oleObj>
              </mc:Choice>
              <mc:Fallback>
                <p:oleObj name="Bitmap Image" r:id="rId5" imgW="2346840" imgH="1249560" progId="Paint.Picture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51CCA0FF-FE17-449C-A8E9-B92E9F792A5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 l="5508" t="3813"/>
                      <a:stretch>
                        <a:fillRect/>
                      </a:stretch>
                    </p:blipFill>
                    <p:spPr bwMode="auto">
                      <a:xfrm>
                        <a:off x="497880" y="3480490"/>
                        <a:ext cx="3576637" cy="19462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D5812725-0F74-4EC6-A915-E4AC37EEB94B}"/>
              </a:ext>
            </a:extLst>
          </p:cNvPr>
          <p:cNvSpPr txBox="1"/>
          <p:nvPr/>
        </p:nvSpPr>
        <p:spPr>
          <a:xfrm>
            <a:off x="4036985" y="3470551"/>
            <a:ext cx="78832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 would expect, of course, that it will oscillate about it’s equilibrium point, </a:t>
            </a:r>
          </a:p>
          <a:p>
            <a:r>
              <a:rPr lang="el-GR" dirty="0"/>
              <a:t>ϴ</a:t>
            </a:r>
            <a:r>
              <a:rPr lang="en-US" dirty="0"/>
              <a:t> = 0, with amplitude A (note A is an </a:t>
            </a:r>
            <a:r>
              <a:rPr lang="en-US" i="1" dirty="0"/>
              <a:t>angle</a:t>
            </a:r>
            <a:r>
              <a:rPr lang="en-US" dirty="0"/>
              <a:t>), and period T.  So again, it will engage </a:t>
            </a:r>
          </a:p>
          <a:p>
            <a:r>
              <a:rPr lang="en-US" dirty="0"/>
              <a:t>in </a:t>
            </a:r>
            <a:r>
              <a:rPr lang="en-US" i="1" dirty="0"/>
              <a:t>harmonic</a:t>
            </a:r>
            <a:r>
              <a:rPr lang="en-US" dirty="0"/>
              <a:t> motion.</a:t>
            </a:r>
          </a:p>
        </p:txBody>
      </p:sp>
    </p:spTree>
    <p:extLst>
      <p:ext uri="{BB962C8B-B14F-4D97-AF65-F5344CB8AC3E}">
        <p14:creationId xmlns:p14="http://schemas.microsoft.com/office/powerpoint/2010/main" val="10974902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AB463C3-68C0-4F83-BD63-F0FC319E5990}"/>
              </a:ext>
            </a:extLst>
          </p:cNvPr>
          <p:cNvSpPr/>
          <p:nvPr/>
        </p:nvSpPr>
        <p:spPr>
          <a:xfrm>
            <a:off x="1152939" y="1172818"/>
            <a:ext cx="98861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We’d like to be able to predict what A and T will be, and moreover, to precisely predict the angular position of the bat at any time after t = 0.  So we need a mathematical function that describes harmonic motion, and we’ll turn to our </a:t>
            </a:r>
            <a:r>
              <a:rPr lang="en-US" i="1" dirty="0"/>
              <a:t>simple</a:t>
            </a:r>
            <a:r>
              <a:rPr lang="en-US" dirty="0"/>
              <a:t> harmonic function again.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A17EF56-C281-4BE5-9628-F165AE63C1F1}"/>
              </a:ext>
            </a:extLst>
          </p:cNvPr>
          <p:cNvSpPr txBox="1">
            <a:spLocks/>
          </p:cNvSpPr>
          <p:nvPr/>
        </p:nvSpPr>
        <p:spPr>
          <a:xfrm>
            <a:off x="4754218" y="436564"/>
            <a:ext cx="5234609" cy="56728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>
                <a:latin typeface="+mn-lt"/>
              </a:rPr>
              <a:t>A.2 Pendula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80C675D7-21AD-4704-98E4-0588EC55DF3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6793931"/>
              </p:ext>
            </p:extLst>
          </p:nvPr>
        </p:nvGraphicFramePr>
        <p:xfrm>
          <a:off x="1152939" y="2195306"/>
          <a:ext cx="3894137" cy="2725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2" name="Bitmap Image" r:id="rId3" imgW="3893760" imgH="2728080" progId="Paint.Picture">
                  <p:embed/>
                </p:oleObj>
              </mc:Choice>
              <mc:Fallback>
                <p:oleObj name="Bitmap Image" r:id="rId3" imgW="3893760" imgH="2728080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2939" y="2195306"/>
                        <a:ext cx="3894137" cy="2725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65F668DB-F68B-4E95-8B1E-0800EE86A0F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7727689"/>
              </p:ext>
            </p:extLst>
          </p:nvPr>
        </p:nvGraphicFramePr>
        <p:xfrm>
          <a:off x="5708650" y="2498275"/>
          <a:ext cx="2205038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3" name="Equation" r:id="rId5" imgW="1295280" imgH="228600" progId="Equation.DSMT4">
                  <p:embed/>
                </p:oleObj>
              </mc:Choice>
              <mc:Fallback>
                <p:oleObj name="Equation" r:id="rId5" imgW="1295280" imgH="22860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19E72E98-A238-4824-8E48-0B68B24A7AD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708650" y="2498275"/>
                        <a:ext cx="2205038" cy="39052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0BCCCF0C-1B74-48B5-AB8E-3C2D35D5181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5919651"/>
              </p:ext>
            </p:extLst>
          </p:nvPr>
        </p:nvGraphicFramePr>
        <p:xfrm>
          <a:off x="5708650" y="3094038"/>
          <a:ext cx="4964113" cy="34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4" name="Equation" r:id="rId7" imgW="3225600" imgH="228600" progId="Equation.DSMT4">
                  <p:embed/>
                </p:oleObj>
              </mc:Choice>
              <mc:Fallback>
                <p:oleObj name="Equation" r:id="rId7" imgW="3225600" imgH="228600" progId="Equation.DSMT4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962E39E0-6753-4DB9-AAB0-9C65903A800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708650" y="3094038"/>
                        <a:ext cx="4964113" cy="346075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3CC980DC-9462-4D3D-A9BB-FC7D7AC8F89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0063287"/>
              </p:ext>
            </p:extLst>
          </p:nvPr>
        </p:nvGraphicFramePr>
        <p:xfrm>
          <a:off x="5708650" y="3681453"/>
          <a:ext cx="4416425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5" name="Equation" r:id="rId9" imgW="3200400" imgH="609480" progId="Equation.DSMT4">
                  <p:embed/>
                </p:oleObj>
              </mc:Choice>
              <mc:Fallback>
                <p:oleObj name="Equation" r:id="rId9" imgW="3200400" imgH="609480" progId="Equation.DSMT4">
                  <p:embed/>
                  <p:pic>
                    <p:nvPicPr>
                      <p:cNvPr id="17" name="Object 16">
                        <a:extLst>
                          <a:ext uri="{FF2B5EF4-FFF2-40B4-BE49-F238E27FC236}">
                            <a16:creationId xmlns:a16="http://schemas.microsoft.com/office/drawing/2014/main" id="{9B88AE4D-9957-4A28-9445-A31F00BBDBF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708650" y="3681453"/>
                        <a:ext cx="4416425" cy="825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D2CD1F9D-4550-4178-B379-ACEB250A14F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3387540"/>
              </p:ext>
            </p:extLst>
          </p:nvPr>
        </p:nvGraphicFramePr>
        <p:xfrm>
          <a:off x="5708650" y="4705885"/>
          <a:ext cx="2687326" cy="2871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6" name="Equation" r:id="rId11" imgW="1866600" imgH="203040" progId="Equation.DSMT4">
                  <p:embed/>
                </p:oleObj>
              </mc:Choice>
              <mc:Fallback>
                <p:oleObj name="Equation" r:id="rId11" imgW="1866600" imgH="20304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C6F00807-8720-4BFA-8D36-EDB957406DC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708650" y="4705885"/>
                        <a:ext cx="2687326" cy="287172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bg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40785B73-8300-4B9E-9BF0-1CC1AC325D8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8802075"/>
              </p:ext>
            </p:extLst>
          </p:nvPr>
        </p:nvGraphicFramePr>
        <p:xfrm>
          <a:off x="5708650" y="5250626"/>
          <a:ext cx="5592205" cy="8691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7" name="Equation" r:id="rId13" imgW="4000320" imgH="634680" progId="Equation.DSMT4">
                  <p:embed/>
                </p:oleObj>
              </mc:Choice>
              <mc:Fallback>
                <p:oleObj name="Equation" r:id="rId13" imgW="4000320" imgH="634680" progId="Equation.DSMT4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681703F2-C053-4741-A70B-3338CA2BDD7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708650" y="5250626"/>
                        <a:ext cx="5592205" cy="869111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41463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38295FDB-00FA-42B2-88FE-AFBE7218E5C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2258501"/>
              </p:ext>
            </p:extLst>
          </p:nvPr>
        </p:nvGraphicFramePr>
        <p:xfrm>
          <a:off x="5893248" y="1980612"/>
          <a:ext cx="1055688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0" name="Equation" r:id="rId4" imgW="634680" imgH="253800" progId="Equation.DSMT4">
                  <p:embed/>
                </p:oleObj>
              </mc:Choice>
              <mc:Fallback>
                <p:oleObj name="Equation" r:id="rId4" imgW="634680" imgH="253800" progId="Equation.DSMT4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38295FDB-00FA-42B2-88FE-AFBE7218E5C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93248" y="1980612"/>
                        <a:ext cx="1055688" cy="4222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7BD105FD-2537-4D7D-B683-D70E20C9AD96}"/>
              </a:ext>
            </a:extLst>
          </p:cNvPr>
          <p:cNvSpPr txBox="1">
            <a:spLocks/>
          </p:cNvSpPr>
          <p:nvPr/>
        </p:nvSpPr>
        <p:spPr>
          <a:xfrm>
            <a:off x="4754218" y="436564"/>
            <a:ext cx="5234609" cy="56728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>
                <a:latin typeface="+mn-lt"/>
              </a:rPr>
              <a:t>A.2 Pendula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2A66FB-B44D-47DD-AD1A-93FDEFD1C80B}"/>
              </a:ext>
            </a:extLst>
          </p:cNvPr>
          <p:cNvSpPr txBox="1"/>
          <p:nvPr/>
        </p:nvSpPr>
        <p:spPr>
          <a:xfrm>
            <a:off x="1009167" y="1058195"/>
            <a:ext cx="96180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Now we have to see if we’re lucky, and that simple harmonic motion is the kind of harmonic motion a ‘pendulum’</a:t>
            </a:r>
          </a:p>
          <a:p>
            <a:r>
              <a:rPr lang="en-US" sz="1600" dirty="0"/>
              <a:t>undergoes.  To ascertain, we’ll see if our formula accords with Newton’s second law’s description </a:t>
            </a:r>
          </a:p>
          <a:p>
            <a:r>
              <a:rPr lang="en-US" sz="1600" dirty="0"/>
              <a:t>of the motion. 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According to N2L we will have:</a:t>
            </a:r>
            <a:endParaRPr lang="en-US" sz="1600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F84971C5-2E0B-443F-88B8-CED48BDA2C5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2814229"/>
              </p:ext>
            </p:extLst>
          </p:nvPr>
        </p:nvGraphicFramePr>
        <p:xfrm>
          <a:off x="5432425" y="2441575"/>
          <a:ext cx="1558925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1" name="Equation" r:id="rId6" imgW="939600" imgH="317160" progId="Equation.DSMT4">
                  <p:embed/>
                </p:oleObj>
              </mc:Choice>
              <mc:Fallback>
                <p:oleObj name="Equation" r:id="rId6" imgW="939600" imgH="31716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F84971C5-2E0B-443F-88B8-CED48BDA2C5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2425" y="2441575"/>
                        <a:ext cx="1558925" cy="5302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0A97DBFC-68B3-4607-AB83-3A162597B3C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5597090"/>
              </p:ext>
            </p:extLst>
          </p:nvPr>
        </p:nvGraphicFramePr>
        <p:xfrm>
          <a:off x="5312120" y="2890904"/>
          <a:ext cx="1962150" cy="696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2" name="Equation" r:id="rId8" imgW="1180800" imgH="419040" progId="Equation.DSMT4">
                  <p:embed/>
                </p:oleObj>
              </mc:Choice>
              <mc:Fallback>
                <p:oleObj name="Equation" r:id="rId8" imgW="1180800" imgH="41904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0A97DBFC-68B3-4607-AB83-3A162597B3C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2120" y="2890904"/>
                        <a:ext cx="1962150" cy="6969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95FFF0E0-C7E4-4F00-BE53-CFC185E4A69D}"/>
              </a:ext>
            </a:extLst>
          </p:cNvPr>
          <p:cNvSpPr txBox="1"/>
          <p:nvPr/>
        </p:nvSpPr>
        <p:spPr>
          <a:xfrm>
            <a:off x="8787827" y="3605968"/>
            <a:ext cx="32005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And now we plug our proposed </a:t>
            </a:r>
            <a:r>
              <a:rPr lang="el-GR" sz="1600" dirty="0"/>
              <a:t>ϴ</a:t>
            </a:r>
            <a:r>
              <a:rPr lang="en-US" sz="1600" dirty="0"/>
              <a:t>(t) into N2L and see if it is consistent</a:t>
            </a:r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AA3F3CFD-0BB4-4754-A19C-AA8A9971E7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8900363"/>
              </p:ext>
            </p:extLst>
          </p:nvPr>
        </p:nvGraphicFramePr>
        <p:xfrm>
          <a:off x="4022276" y="3567363"/>
          <a:ext cx="4541838" cy="66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3" name="Equation" r:id="rId10" imgW="2882880" imgH="419040" progId="Equation.DSMT4">
                  <p:embed/>
                </p:oleObj>
              </mc:Choice>
              <mc:Fallback>
                <p:oleObj name="Equation" r:id="rId10" imgW="2882880" imgH="41904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AA3F3CFD-0BB4-4754-A19C-AA8A9971E75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22276" y="3567363"/>
                        <a:ext cx="4541838" cy="6619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4FF6FB77-E055-4E5B-9530-CD87678F2A2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2122516"/>
              </p:ext>
            </p:extLst>
          </p:nvPr>
        </p:nvGraphicFramePr>
        <p:xfrm>
          <a:off x="3944866" y="4348489"/>
          <a:ext cx="4916487" cy="42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4" name="Equation" r:id="rId12" imgW="2958840" imgH="253800" progId="Equation.DSMT4">
                  <p:embed/>
                </p:oleObj>
              </mc:Choice>
              <mc:Fallback>
                <p:oleObj name="Equation" r:id="rId12" imgW="2958840" imgH="25380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4FF6FB77-E055-4E5B-9530-CD87678F2A2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44866" y="4348489"/>
                        <a:ext cx="4916487" cy="4238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C09AF8B7-D2F2-48C6-BF91-037CAF69DFE6}"/>
              </a:ext>
            </a:extLst>
          </p:cNvPr>
          <p:cNvSpPr txBox="1"/>
          <p:nvPr/>
        </p:nvSpPr>
        <p:spPr>
          <a:xfrm>
            <a:off x="3906835" y="5826873"/>
            <a:ext cx="65377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This doesn’t work!`  On the LHS we have a function of t, which changes with </a:t>
            </a:r>
          </a:p>
          <a:p>
            <a:r>
              <a:rPr lang="en-US" sz="1600" dirty="0"/>
              <a:t>time, and on the RHS we have a constant.  Something that changes can’t be</a:t>
            </a:r>
          </a:p>
          <a:p>
            <a:r>
              <a:rPr lang="en-US" sz="1600" dirty="0"/>
              <a:t>perpetually equal to something that doesn’t.  </a:t>
            </a:r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78666210-C002-45AE-B6C8-85853AA5E7F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1553554"/>
              </p:ext>
            </p:extLst>
          </p:nvPr>
        </p:nvGraphicFramePr>
        <p:xfrm>
          <a:off x="650875" y="1938338"/>
          <a:ext cx="2951163" cy="2160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5" name="Bitmap Image" r:id="rId14" imgW="1935360" imgH="1386720" progId="Paint.Picture">
                  <p:embed/>
                </p:oleObj>
              </mc:Choice>
              <mc:Fallback>
                <p:oleObj name="Bitmap Image" r:id="rId14" imgW="1935360" imgH="1386720" progId="Paint.Picture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70D8515A-603B-4C17-9A63-B0639E2B9FF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 l="5508" t="3813"/>
                      <a:stretch>
                        <a:fillRect/>
                      </a:stretch>
                    </p:blipFill>
                    <p:spPr bwMode="auto">
                      <a:xfrm>
                        <a:off x="650875" y="1938338"/>
                        <a:ext cx="2951163" cy="21605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DFBD3F0D-3355-4260-A3C8-23EAF859442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0307615"/>
              </p:ext>
            </p:extLst>
          </p:nvPr>
        </p:nvGraphicFramePr>
        <p:xfrm>
          <a:off x="4456927" y="4905809"/>
          <a:ext cx="2722562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6" name="Equation" r:id="rId16" imgW="1638000" imgH="457200" progId="Equation.DSMT4">
                  <p:embed/>
                </p:oleObj>
              </mc:Choice>
              <mc:Fallback>
                <p:oleObj name="Equation" r:id="rId16" imgW="1638000" imgH="45720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4FF6FB77-E055-4E5B-9530-CD87678F2A2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6927" y="4905809"/>
                        <a:ext cx="2722562" cy="762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5758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CC06A-8112-4872-B308-9B3F222F6684}"/>
              </a:ext>
            </a:extLst>
          </p:cNvPr>
          <p:cNvSpPr txBox="1">
            <a:spLocks/>
          </p:cNvSpPr>
          <p:nvPr/>
        </p:nvSpPr>
        <p:spPr>
          <a:xfrm>
            <a:off x="4754218" y="436564"/>
            <a:ext cx="5234609" cy="56728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>
                <a:latin typeface="+mn-lt"/>
              </a:rPr>
              <a:t>A.2 Pendula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5F85C599-9D06-4EB4-AE07-97E1178DEDA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7460817"/>
              </p:ext>
            </p:extLst>
          </p:nvPr>
        </p:nvGraphicFramePr>
        <p:xfrm>
          <a:off x="781396" y="1268413"/>
          <a:ext cx="2173287" cy="2160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05" name="Bitmap Image" r:id="rId3" imgW="1424880" imgH="1386720" progId="Paint.Picture">
                  <p:embed/>
                </p:oleObj>
              </mc:Choice>
              <mc:Fallback>
                <p:oleObj name="Bitmap Image" r:id="rId3" imgW="1424880" imgH="1386720" progId="Paint.Picture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78666210-C002-45AE-B6C8-85853AA5E7F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l="5508" t="3813"/>
                      <a:stretch>
                        <a:fillRect/>
                      </a:stretch>
                    </p:blipFill>
                    <p:spPr bwMode="auto">
                      <a:xfrm>
                        <a:off x="781396" y="1268413"/>
                        <a:ext cx="2173287" cy="21605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1C473798-D428-41E2-B4AE-FFE593FD8D6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312976"/>
              </p:ext>
            </p:extLst>
          </p:nvPr>
        </p:nvGraphicFramePr>
        <p:xfrm>
          <a:off x="3577327" y="4222479"/>
          <a:ext cx="2722563" cy="1566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06" name="Equation" r:id="rId5" imgW="1638000" imgH="939600" progId="Equation.DSMT4">
                  <p:embed/>
                </p:oleObj>
              </mc:Choice>
              <mc:Fallback>
                <p:oleObj name="Equation" r:id="rId5" imgW="1638000" imgH="939600" progId="Equation.DSMT4">
                  <p:embed/>
                  <p:pic>
                    <p:nvPicPr>
                      <p:cNvPr id="17" name="Object 16">
                        <a:extLst>
                          <a:ext uri="{FF2B5EF4-FFF2-40B4-BE49-F238E27FC236}">
                            <a16:creationId xmlns:a16="http://schemas.microsoft.com/office/drawing/2014/main" id="{DFBD3F0D-3355-4260-A3C8-23EAF859442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7327" y="4222479"/>
                        <a:ext cx="2722563" cy="15668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52D4E6A-AF20-42B0-B911-6D6F4C5FF3E9}"/>
              </a:ext>
            </a:extLst>
          </p:cNvPr>
          <p:cNvSpPr txBox="1"/>
          <p:nvPr/>
        </p:nvSpPr>
        <p:spPr>
          <a:xfrm>
            <a:off x="3468757" y="1328352"/>
            <a:ext cx="840614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 this means that while the oscillatory motion of a pendulum </a:t>
            </a:r>
            <a:r>
              <a:rPr lang="en-US" i="1" dirty="0"/>
              <a:t>is</a:t>
            </a:r>
            <a:r>
              <a:rPr lang="en-US" dirty="0"/>
              <a:t> harmonic motion, it is </a:t>
            </a:r>
          </a:p>
          <a:p>
            <a:r>
              <a:rPr lang="en-US" i="1" dirty="0"/>
              <a:t>not</a:t>
            </a:r>
            <a:r>
              <a:rPr lang="en-US" dirty="0"/>
              <a:t> simple harmonic motion.  So the mathematical formula that describes the motion is</a:t>
            </a:r>
          </a:p>
          <a:p>
            <a:r>
              <a:rPr lang="en-US" i="1" dirty="0"/>
              <a:t>not</a:t>
            </a:r>
            <a:r>
              <a:rPr lang="en-US" dirty="0"/>
              <a:t> </a:t>
            </a:r>
            <a:r>
              <a:rPr lang="el-GR" dirty="0"/>
              <a:t>ϴ</a:t>
            </a:r>
            <a:r>
              <a:rPr lang="en-US" dirty="0"/>
              <a:t>(t) = </a:t>
            </a:r>
            <a:r>
              <a:rPr lang="en-US" dirty="0" err="1"/>
              <a:t>Acos</a:t>
            </a:r>
            <a:r>
              <a:rPr lang="en-US" dirty="0"/>
              <a:t>(</a:t>
            </a:r>
            <a:r>
              <a:rPr lang="el-GR" dirty="0"/>
              <a:t>ω</a:t>
            </a:r>
            <a:r>
              <a:rPr lang="en-US" dirty="0"/>
              <a:t>t + </a:t>
            </a:r>
            <a:r>
              <a:rPr lang="el-GR" dirty="0"/>
              <a:t>φ</a:t>
            </a:r>
            <a:r>
              <a:rPr lang="en-US" baseline="-25000" dirty="0"/>
              <a:t>0</a:t>
            </a:r>
            <a:r>
              <a:rPr lang="en-US" dirty="0"/>
              <a:t>).  Rather it is some more complicated function that </a:t>
            </a:r>
            <a:r>
              <a:rPr lang="en-US" i="1" dirty="0"/>
              <a:t>has</a:t>
            </a:r>
            <a:r>
              <a:rPr lang="en-US" dirty="0"/>
              <a:t> been </a:t>
            </a:r>
          </a:p>
          <a:p>
            <a:r>
              <a:rPr lang="en-US" dirty="0"/>
              <a:t>derived, but which takes us too far outside the scope of this course.  We’ll settle for the</a:t>
            </a:r>
          </a:p>
          <a:p>
            <a:r>
              <a:rPr lang="en-US" dirty="0"/>
              <a:t>following accommodation, called the </a:t>
            </a:r>
            <a:r>
              <a:rPr lang="en-US" b="1" i="1" dirty="0"/>
              <a:t>small angle approximation</a:t>
            </a:r>
            <a:r>
              <a:rPr lang="en-US" dirty="0"/>
              <a:t>. 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C2C0D458-BE32-40BF-9E2A-06A4D3A04F5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2806209"/>
              </p:ext>
            </p:extLst>
          </p:nvPr>
        </p:nvGraphicFramePr>
        <p:xfrm>
          <a:off x="3613150" y="3054984"/>
          <a:ext cx="5508096" cy="3553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07" name="Equation" r:id="rId7" imgW="3543120" imgH="228600" progId="Equation.DSMT4">
                  <p:embed/>
                </p:oleObj>
              </mc:Choice>
              <mc:Fallback>
                <p:oleObj name="Equation" r:id="rId7" imgW="354312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613150" y="3054984"/>
                        <a:ext cx="5508096" cy="355361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5158BE7-DA30-46C5-812C-FDAD6EC4B20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555852" y="2941983"/>
            <a:ext cx="2105025" cy="2286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783BC2F-0E85-4EAD-92E3-B5F3A0AA088B}"/>
              </a:ext>
            </a:extLst>
          </p:cNvPr>
          <p:cNvSpPr txBox="1"/>
          <p:nvPr/>
        </p:nvSpPr>
        <p:spPr>
          <a:xfrm>
            <a:off x="3540744" y="3631746"/>
            <a:ext cx="6015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Under this condition, we can simplify our derivation’s last line: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5F4E196A-6B18-4DC5-A78F-17B717E2BF0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1315165"/>
              </p:ext>
            </p:extLst>
          </p:nvPr>
        </p:nvGraphicFramePr>
        <p:xfrm>
          <a:off x="7371522" y="4264547"/>
          <a:ext cx="1139825" cy="1482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08" name="Equation" r:id="rId10" imgW="685800" imgH="888840" progId="Equation.DSMT4">
                  <p:embed/>
                </p:oleObj>
              </mc:Choice>
              <mc:Fallback>
                <p:oleObj name="Equation" r:id="rId10" imgW="685800" imgH="888840" progId="Equation.DSMT4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1C473798-D428-41E2-B4AE-FFE593FD8D6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71522" y="4264547"/>
                        <a:ext cx="1139825" cy="14827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6F48AAF-310D-42C7-8BE0-A4A0F24CEFEC}"/>
              </a:ext>
            </a:extLst>
          </p:cNvPr>
          <p:cNvCxnSpPr/>
          <p:nvPr/>
        </p:nvCxnSpPr>
        <p:spPr>
          <a:xfrm flipV="1">
            <a:off x="6299890" y="4721087"/>
            <a:ext cx="955675" cy="7553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75060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836E7-A30F-42D0-BD9B-A2888B96A46D}"/>
              </a:ext>
            </a:extLst>
          </p:cNvPr>
          <p:cNvSpPr txBox="1">
            <a:spLocks/>
          </p:cNvSpPr>
          <p:nvPr/>
        </p:nvSpPr>
        <p:spPr>
          <a:xfrm>
            <a:off x="4754218" y="436564"/>
            <a:ext cx="5234609" cy="56728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>
                <a:latin typeface="+mn-lt"/>
              </a:rPr>
              <a:t>A.2 Pendula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1ED5FA-92E6-4727-83A2-376D547046BF}"/>
              </a:ext>
            </a:extLst>
          </p:cNvPr>
          <p:cNvSpPr txBox="1"/>
          <p:nvPr/>
        </p:nvSpPr>
        <p:spPr>
          <a:xfrm>
            <a:off x="956396" y="1228013"/>
            <a:ext cx="95489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summarize, then, we find that for small angles (less than 30 degrees or so), the harmonic motion of the pendulum can be well approximated as </a:t>
            </a:r>
            <a:r>
              <a:rPr lang="en-US" i="1" dirty="0"/>
              <a:t>simple</a:t>
            </a:r>
            <a:r>
              <a:rPr lang="en-US" dirty="0"/>
              <a:t> harmonic motion, described by the following formula: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5099D2E7-CE21-4CA5-847E-36B93EB62C8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1313942"/>
              </p:ext>
            </p:extLst>
          </p:nvPr>
        </p:nvGraphicFramePr>
        <p:xfrm>
          <a:off x="1073357" y="2432861"/>
          <a:ext cx="2206625" cy="38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0" name="Equation" r:id="rId3" imgW="1295280" imgH="228600" progId="Equation.DSMT4">
                  <p:embed/>
                </p:oleObj>
              </mc:Choice>
              <mc:Fallback>
                <p:oleObj name="Equation" r:id="rId3" imgW="1295280" imgH="228600" progId="Equation.DSMT4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4AAC0790-4953-4C37-9D2D-84A9FB312D7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73357" y="2432861"/>
                        <a:ext cx="2206625" cy="38893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F7624A2E-C135-4BCF-BD57-16D288D5810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1906109"/>
              </p:ext>
            </p:extLst>
          </p:nvPr>
        </p:nvGraphicFramePr>
        <p:xfrm>
          <a:off x="1073357" y="3080949"/>
          <a:ext cx="8167688" cy="306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1" name="Equation" r:id="rId5" imgW="5308560" imgH="203040" progId="Equation.DSMT4">
                  <p:embed/>
                </p:oleObj>
              </mc:Choice>
              <mc:Fallback>
                <p:oleObj name="Equation" r:id="rId5" imgW="5308560" imgH="20304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BBDDBD90-D616-4710-B6E7-604C41B9ED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73357" y="3080949"/>
                        <a:ext cx="8167688" cy="306388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5F0D16BF-6FBB-4C39-8331-237C7B97BCE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8692857"/>
              </p:ext>
            </p:extLst>
          </p:nvPr>
        </p:nvGraphicFramePr>
        <p:xfrm>
          <a:off x="1057069" y="3630613"/>
          <a:ext cx="987425" cy="627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2" name="Equation" r:id="rId7" imgW="685800" imgH="444240" progId="Equation.DSMT4">
                  <p:embed/>
                </p:oleObj>
              </mc:Choice>
              <mc:Fallback>
                <p:oleObj name="Equation" r:id="rId7" imgW="685800" imgH="44424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2EDE4C17-3667-4D67-922A-AD2B1152780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057069" y="3630613"/>
                        <a:ext cx="987425" cy="627062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bg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32C9BDB-917D-46F1-8C9B-935D1461E5B2}"/>
              </a:ext>
            </a:extLst>
          </p:cNvPr>
          <p:cNvCxnSpPr>
            <a:cxnSpLocks/>
          </p:cNvCxnSpPr>
          <p:nvPr/>
        </p:nvCxnSpPr>
        <p:spPr>
          <a:xfrm>
            <a:off x="2107027" y="3943799"/>
            <a:ext cx="4572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AB40765E-D3B8-486D-B4DB-4DC5C3D8CA2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2709275"/>
              </p:ext>
            </p:extLst>
          </p:nvPr>
        </p:nvGraphicFramePr>
        <p:xfrm>
          <a:off x="2617788" y="3629025"/>
          <a:ext cx="1298575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3" name="Equation" r:id="rId9" imgW="901440" imgH="444240" progId="Equation.DSMT4">
                  <p:embed/>
                </p:oleObj>
              </mc:Choice>
              <mc:Fallback>
                <p:oleObj name="Equation" r:id="rId9" imgW="901440" imgH="44424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B0AEBD32-0339-456C-9CBA-876C962D3AC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617788" y="3629025"/>
                        <a:ext cx="1298575" cy="6286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bg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79EA611-736D-4857-BA37-388F07EB3BAD}"/>
              </a:ext>
            </a:extLst>
          </p:cNvPr>
          <p:cNvCxnSpPr>
            <a:cxnSpLocks/>
          </p:cNvCxnSpPr>
          <p:nvPr/>
        </p:nvCxnSpPr>
        <p:spPr>
          <a:xfrm>
            <a:off x="3978896" y="3950287"/>
            <a:ext cx="4572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82070502-07F9-4CF7-9784-3CD8B4BBF8A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1818661"/>
              </p:ext>
            </p:extLst>
          </p:nvPr>
        </p:nvGraphicFramePr>
        <p:xfrm>
          <a:off x="4525963" y="3619500"/>
          <a:ext cx="1227137" cy="665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4" name="Equation" r:id="rId11" imgW="850680" imgH="469800" progId="Equation.DSMT4">
                  <p:embed/>
                </p:oleObj>
              </mc:Choice>
              <mc:Fallback>
                <p:oleObj name="Equation" r:id="rId11" imgW="850680" imgH="46980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C87E7125-B8A9-4BAF-A6D9-057E6C54CC3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525963" y="3619500"/>
                        <a:ext cx="1227137" cy="6651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bg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252C79F6-9882-48CC-8A37-56C09ECBDEE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5908375"/>
              </p:ext>
            </p:extLst>
          </p:nvPr>
        </p:nvGraphicFramePr>
        <p:xfrm>
          <a:off x="1014620" y="4534414"/>
          <a:ext cx="8226425" cy="34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5" name="Equation" r:id="rId13" imgW="5346360" imgH="228600" progId="Equation.DSMT4">
                  <p:embed/>
                </p:oleObj>
              </mc:Choice>
              <mc:Fallback>
                <p:oleObj name="Equation" r:id="rId13" imgW="5346360" imgH="228600" progId="Equation.DSMT4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06BB7B28-FA28-4D65-8CFB-466EC8FC76F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014620" y="4534414"/>
                        <a:ext cx="8226425" cy="344488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277363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5F0FD-FC9B-4A96-A61C-1AD18BF129DE}"/>
              </a:ext>
            </a:extLst>
          </p:cNvPr>
          <p:cNvSpPr txBox="1">
            <a:spLocks/>
          </p:cNvSpPr>
          <p:nvPr/>
        </p:nvSpPr>
        <p:spPr>
          <a:xfrm>
            <a:off x="4754218" y="436564"/>
            <a:ext cx="5234609" cy="56728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>
                <a:latin typeface="+mn-lt"/>
              </a:rPr>
              <a:t>A.2 Pendula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17E3A3-71E5-48E5-9C59-04614ECBE3E2}"/>
              </a:ext>
            </a:extLst>
          </p:cNvPr>
          <p:cNvSpPr txBox="1"/>
          <p:nvPr/>
        </p:nvSpPr>
        <p:spPr>
          <a:xfrm>
            <a:off x="874713" y="1080664"/>
            <a:ext cx="112315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Let’s say that Spiderman (m = 60kg) is swinging on a 30m long (2kg) web.  He starts at a 40 degree angle and a speed of 20m/s.  </a:t>
            </a:r>
          </a:p>
          <a:p>
            <a:pPr marL="342900" indent="-342900">
              <a:buAutoNum type="alphaLcParenBoth"/>
            </a:pPr>
            <a:r>
              <a:rPr lang="en-US" sz="1600" dirty="0">
                <a:solidFill>
                  <a:srgbClr val="0070C0"/>
                </a:solidFill>
              </a:rPr>
              <a:t>What is his angular position as a function of time?  (can use simple harmonic approximation, even though the angles are outside </a:t>
            </a:r>
          </a:p>
          <a:p>
            <a:r>
              <a:rPr lang="en-US" sz="1600" dirty="0">
                <a:solidFill>
                  <a:srgbClr val="0070C0"/>
                </a:solidFill>
              </a:rPr>
              <a:t>the range of validity of our simple harmonic motion formula)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08623E3B-D136-4D09-BFF6-62126159708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3776726"/>
              </p:ext>
            </p:extLst>
          </p:nvPr>
        </p:nvGraphicFramePr>
        <p:xfrm>
          <a:off x="775322" y="2190761"/>
          <a:ext cx="3882720" cy="24764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3" name="Bitmap Image" r:id="rId3" imgW="5699880" imgH="3634920" progId="Paint.Picture">
                  <p:embed/>
                </p:oleObj>
              </mc:Choice>
              <mc:Fallback>
                <p:oleObj name="Bitmap Image" r:id="rId3" imgW="5699880" imgH="3634920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5322" y="2190761"/>
                        <a:ext cx="3882720" cy="247647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4FA43A62-EF24-4A02-9496-CE7E2FB5F647}"/>
              </a:ext>
            </a:extLst>
          </p:cNvPr>
          <p:cNvSpPr txBox="1"/>
          <p:nvPr/>
        </p:nvSpPr>
        <p:spPr>
          <a:xfrm>
            <a:off x="5009322" y="2006095"/>
            <a:ext cx="66574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Let’s get the angular frequency first.  To do so, we need to get the moment of </a:t>
            </a:r>
          </a:p>
          <a:p>
            <a:r>
              <a:rPr lang="en-US" sz="1600" dirty="0"/>
              <a:t>inertia and center of mass.    </a:t>
            </a:r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F4C1BC66-98FB-477D-A7ED-70D455836D4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2873326"/>
              </p:ext>
            </p:extLst>
          </p:nvPr>
        </p:nvGraphicFramePr>
        <p:xfrm>
          <a:off x="5117547" y="2826577"/>
          <a:ext cx="3035283" cy="17999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4" name="Equation" r:id="rId5" imgW="2184120" imgH="1295280" progId="Equation.DSMT4">
                  <p:embed/>
                </p:oleObj>
              </mc:Choice>
              <mc:Fallback>
                <p:oleObj name="Equation" r:id="rId5" imgW="2184120" imgH="12952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117547" y="2826577"/>
                        <a:ext cx="3035283" cy="17999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B00B8C5C-022D-44D9-89C1-3BBC5A29932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1736415"/>
              </p:ext>
            </p:extLst>
          </p:nvPr>
        </p:nvGraphicFramePr>
        <p:xfrm>
          <a:off x="8507827" y="2779738"/>
          <a:ext cx="2640758" cy="14928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5" name="Equation" r:id="rId7" imgW="1955520" imgH="1104840" progId="Equation.DSMT4">
                  <p:embed/>
                </p:oleObj>
              </mc:Choice>
              <mc:Fallback>
                <p:oleObj name="Equation" r:id="rId7" imgW="1955520" imgH="110484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F4C1BC66-98FB-477D-A7ED-70D455836D4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507827" y="2779738"/>
                        <a:ext cx="2640758" cy="14928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6876EB37-E41C-4645-BBA6-83831D8C87C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7511290"/>
              </p:ext>
            </p:extLst>
          </p:nvPr>
        </p:nvGraphicFramePr>
        <p:xfrm>
          <a:off x="6114480" y="5009598"/>
          <a:ext cx="4076700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6" name="Equation" r:id="rId9" imgW="3200400" imgH="482400" progId="Equation.DSMT4">
                  <p:embed/>
                </p:oleObj>
              </mc:Choice>
              <mc:Fallback>
                <p:oleObj name="Equation" r:id="rId9" imgW="3200400" imgH="48240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F4C1BC66-98FB-477D-A7ED-70D455836D4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114480" y="5009598"/>
                        <a:ext cx="4076700" cy="615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39279531-C1FB-4DD2-9AD2-F04F9DE2763B}"/>
              </a:ext>
            </a:extLst>
          </p:cNvPr>
          <p:cNvSpPr txBox="1"/>
          <p:nvPr/>
        </p:nvSpPr>
        <p:spPr>
          <a:xfrm>
            <a:off x="5117547" y="5151654"/>
            <a:ext cx="8723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So then,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527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C9F8D6-56AB-447C-9D9A-50BD700B9633}"/>
              </a:ext>
            </a:extLst>
          </p:cNvPr>
          <p:cNvSpPr txBox="1">
            <a:spLocks/>
          </p:cNvSpPr>
          <p:nvPr/>
        </p:nvSpPr>
        <p:spPr>
          <a:xfrm>
            <a:off x="4754218" y="436564"/>
            <a:ext cx="5234609" cy="56728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>
                <a:latin typeface="+mn-lt"/>
              </a:rPr>
              <a:t>A.2 Pendula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43E1A6DC-6A59-41D8-9537-AA42A91E3B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2986865"/>
              </p:ext>
            </p:extLst>
          </p:nvPr>
        </p:nvGraphicFramePr>
        <p:xfrm>
          <a:off x="616296" y="1286301"/>
          <a:ext cx="3882720" cy="24764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0" name="Bitmap Image" r:id="rId3" imgW="5699880" imgH="3634920" progId="Paint.Picture">
                  <p:embed/>
                </p:oleObj>
              </mc:Choice>
              <mc:Fallback>
                <p:oleObj name="Bitmap Image" r:id="rId3" imgW="5699880" imgH="3634920" progId="Paint.Picture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08623E3B-D136-4D09-BFF6-62126159708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296" y="1286301"/>
                        <a:ext cx="3882720" cy="247647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35326E6C-4592-40E9-97C7-A2BB404DB67E}"/>
              </a:ext>
            </a:extLst>
          </p:cNvPr>
          <p:cNvSpPr txBox="1"/>
          <p:nvPr/>
        </p:nvSpPr>
        <p:spPr>
          <a:xfrm>
            <a:off x="4939748" y="1192696"/>
            <a:ext cx="37721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Next we incorporate the initial conditions…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FC775353-2F68-4474-9FBE-6B896371425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3212320"/>
              </p:ext>
            </p:extLst>
          </p:nvPr>
        </p:nvGraphicFramePr>
        <p:xfrm>
          <a:off x="5033135" y="1676123"/>
          <a:ext cx="2525712" cy="1382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1" name="Equation" r:id="rId5" imgW="1993680" imgH="1091880" progId="Equation.DSMT4">
                  <p:embed/>
                </p:oleObj>
              </mc:Choice>
              <mc:Fallback>
                <p:oleObj name="Equation" r:id="rId5" imgW="1993680" imgH="1091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033135" y="1676123"/>
                        <a:ext cx="2525712" cy="1382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E3815D38-F61C-41C9-BAC1-1ADEEEFA48F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6533286"/>
              </p:ext>
            </p:extLst>
          </p:nvPr>
        </p:nvGraphicFramePr>
        <p:xfrm>
          <a:off x="8272463" y="1676400"/>
          <a:ext cx="2684462" cy="225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2" name="Equation" r:id="rId7" imgW="2120760" imgH="1777680" progId="Equation.DSMT4">
                  <p:embed/>
                </p:oleObj>
              </mc:Choice>
              <mc:Fallback>
                <p:oleObj name="Equation" r:id="rId7" imgW="2120760" imgH="177768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FC775353-2F68-4474-9FBE-6B896371425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272463" y="1676400"/>
                        <a:ext cx="2684462" cy="2251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2B61C166-4468-4C44-A53A-AB89566817A6}"/>
              </a:ext>
            </a:extLst>
          </p:cNvPr>
          <p:cNvSpPr txBox="1"/>
          <p:nvPr/>
        </p:nvSpPr>
        <p:spPr>
          <a:xfrm>
            <a:off x="616296" y="4194313"/>
            <a:ext cx="30941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And do the usual, to get A and </a:t>
            </a:r>
            <a:r>
              <a:rPr lang="el-GR" sz="1600" dirty="0"/>
              <a:t>φ</a:t>
            </a:r>
            <a:r>
              <a:rPr lang="en-US" sz="1600" baseline="-25000" dirty="0"/>
              <a:t>0</a:t>
            </a:r>
            <a:r>
              <a:rPr lang="en-US" sz="1600" dirty="0"/>
              <a:t>.  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518B7190-17F9-42E0-AB78-3A761B32BE9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3810232"/>
              </p:ext>
            </p:extLst>
          </p:nvPr>
        </p:nvGraphicFramePr>
        <p:xfrm>
          <a:off x="721002" y="4664283"/>
          <a:ext cx="3346450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3" name="Equation" r:id="rId9" imgW="2641320" imgH="774360" progId="Equation.DSMT4">
                  <p:embed/>
                </p:oleObj>
              </mc:Choice>
              <mc:Fallback>
                <p:oleObj name="Equation" r:id="rId9" imgW="2641320" imgH="77436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FC775353-2F68-4474-9FBE-6B896371425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21002" y="4664283"/>
                        <a:ext cx="3346450" cy="981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B95D3141-A206-4C1F-9ADF-8072FFDD40C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6069259"/>
              </p:ext>
            </p:extLst>
          </p:nvPr>
        </p:nvGraphicFramePr>
        <p:xfrm>
          <a:off x="4633913" y="4319588"/>
          <a:ext cx="3636962" cy="1671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4" name="Equation" r:id="rId11" imgW="2869920" imgH="1320480" progId="Equation.DSMT4">
                  <p:embed/>
                </p:oleObj>
              </mc:Choice>
              <mc:Fallback>
                <p:oleObj name="Equation" r:id="rId11" imgW="2869920" imgH="132048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518B7190-17F9-42E0-AB78-3A761B32BE9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633913" y="4319588"/>
                        <a:ext cx="3636962" cy="1671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427DD37C-F908-4563-8954-D3CD0B1E7CC3}"/>
              </a:ext>
            </a:extLst>
          </p:cNvPr>
          <p:cNvSpPr txBox="1"/>
          <p:nvPr/>
        </p:nvSpPr>
        <p:spPr>
          <a:xfrm>
            <a:off x="9119375" y="4194937"/>
            <a:ext cx="14665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And so, we got,</a:t>
            </a:r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5B730058-FCFA-42F1-B095-A0F617D2034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6998862"/>
              </p:ext>
            </p:extLst>
          </p:nvPr>
        </p:nvGraphicFramePr>
        <p:xfrm>
          <a:off x="9182968" y="4761549"/>
          <a:ext cx="2243276" cy="273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5" name="Equation" r:id="rId13" imgW="1663560" imgH="203040" progId="Equation.DSMT4">
                  <p:embed/>
                </p:oleObj>
              </mc:Choice>
              <mc:Fallback>
                <p:oleObj name="Equation" r:id="rId13" imgW="16635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9182968" y="4761549"/>
                        <a:ext cx="2243276" cy="2739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93120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38D37F-E255-40F4-9A23-9287DF5B814D}"/>
              </a:ext>
            </a:extLst>
          </p:cNvPr>
          <p:cNvSpPr txBox="1">
            <a:spLocks/>
          </p:cNvSpPr>
          <p:nvPr/>
        </p:nvSpPr>
        <p:spPr>
          <a:xfrm>
            <a:off x="4754218" y="436564"/>
            <a:ext cx="5234609" cy="56728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>
                <a:latin typeface="+mn-lt"/>
              </a:rPr>
              <a:t>A.2 Pendula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11EEA7F8-381C-4EDC-AB2E-D4E7F62C3F7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6676636"/>
              </p:ext>
            </p:extLst>
          </p:nvPr>
        </p:nvGraphicFramePr>
        <p:xfrm>
          <a:off x="616296" y="1286301"/>
          <a:ext cx="3882720" cy="24764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2" name="Bitmap Image" r:id="rId4" imgW="5699880" imgH="3634920" progId="Paint.Picture">
                  <p:embed/>
                </p:oleObj>
              </mc:Choice>
              <mc:Fallback>
                <p:oleObj name="Bitmap Image" r:id="rId4" imgW="5699880" imgH="3634920" progId="Paint.Picture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43E1A6DC-6A59-41D8-9537-AA42A91E3B9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296" y="1286301"/>
                        <a:ext cx="3882720" cy="247647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1694B62E-FA07-4016-82A5-52CD1163D0BC}"/>
              </a:ext>
            </a:extLst>
          </p:cNvPr>
          <p:cNvSpPr txBox="1"/>
          <p:nvPr/>
        </p:nvSpPr>
        <p:spPr>
          <a:xfrm>
            <a:off x="381000" y="4161044"/>
            <a:ext cx="35962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(c) To what maximum angle will he rise?  </a:t>
            </a:r>
          </a:p>
          <a:p>
            <a:r>
              <a:rPr lang="en-US" sz="1600" dirty="0">
                <a:solidFill>
                  <a:srgbClr val="0070C0"/>
                </a:solidFill>
              </a:rPr>
              <a:t>      What is his maximum speed?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A16BA402-5A87-4933-ACF9-4D59643350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1384276"/>
              </p:ext>
            </p:extLst>
          </p:nvPr>
        </p:nvGraphicFramePr>
        <p:xfrm>
          <a:off x="738741" y="4801740"/>
          <a:ext cx="1660525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3" name="Equation" r:id="rId6" imgW="1231560" imgH="482400" progId="Equation.DSMT4">
                  <p:embed/>
                </p:oleObj>
              </mc:Choice>
              <mc:Fallback>
                <p:oleObj name="Equation" r:id="rId6" imgW="1231560" imgH="48240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5B730058-FCFA-42F1-B095-A0F617D203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38741" y="4801740"/>
                        <a:ext cx="1660525" cy="647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BE94E15-F39F-4306-8AC7-B65471BB8E38}"/>
              </a:ext>
            </a:extLst>
          </p:cNvPr>
          <p:cNvSpPr txBox="1"/>
          <p:nvPr/>
        </p:nvSpPr>
        <p:spPr>
          <a:xfrm>
            <a:off x="4661852" y="1107726"/>
            <a:ext cx="62265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(b) What are his angular velocity, angular acceleration, speed, tangential </a:t>
            </a:r>
          </a:p>
          <a:p>
            <a:r>
              <a:rPr lang="en-US" sz="1600" dirty="0">
                <a:solidFill>
                  <a:srgbClr val="0070C0"/>
                </a:solidFill>
              </a:rPr>
              <a:t>acceleration, and centripetal acceleration, as a function of time?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CAC2F1-B01F-41E4-985B-0D757EC4797C}"/>
              </a:ext>
            </a:extLst>
          </p:cNvPr>
          <p:cNvSpPr txBox="1"/>
          <p:nvPr/>
        </p:nvSpPr>
        <p:spPr>
          <a:xfrm>
            <a:off x="4743270" y="1692501"/>
            <a:ext cx="6067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Well,</a:t>
            </a:r>
            <a:endParaRPr lang="en-US" dirty="0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54B4C69C-A4DB-4226-977C-4850CD49660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10553"/>
              </p:ext>
            </p:extLst>
          </p:nvPr>
        </p:nvGraphicFramePr>
        <p:xfrm>
          <a:off x="4830295" y="2180791"/>
          <a:ext cx="2944812" cy="1398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4" name="Equation" r:id="rId8" imgW="2184120" imgH="1041120" progId="Equation.DSMT4">
                  <p:embed/>
                </p:oleObj>
              </mc:Choice>
              <mc:Fallback>
                <p:oleObj name="Equation" r:id="rId8" imgW="2184120" imgH="104112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A16BA402-5A87-4933-ACF9-4D596433501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830295" y="2180791"/>
                        <a:ext cx="2944812" cy="1398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CEFCF18C-E4D0-4C3F-B98C-56BC8B686B20}"/>
              </a:ext>
            </a:extLst>
          </p:cNvPr>
          <p:cNvSpPr txBox="1"/>
          <p:nvPr/>
        </p:nvSpPr>
        <p:spPr>
          <a:xfrm>
            <a:off x="4383307" y="4161044"/>
            <a:ext cx="29467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(d) When will he get to the apex?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34B5EC-6074-41CA-A70E-5CF0203F816E}"/>
              </a:ext>
            </a:extLst>
          </p:cNvPr>
          <p:cNvSpPr txBox="1"/>
          <p:nvPr/>
        </p:nvSpPr>
        <p:spPr>
          <a:xfrm>
            <a:off x="4402044" y="4523107"/>
            <a:ext cx="12025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This is when</a:t>
            </a:r>
            <a:endParaRPr lang="en-US" dirty="0"/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4F425B98-EF5B-4965-A29D-19AE5FD6ED7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3267784"/>
              </p:ext>
            </p:extLst>
          </p:nvPr>
        </p:nvGraphicFramePr>
        <p:xfrm>
          <a:off x="4475111" y="4986336"/>
          <a:ext cx="2259012" cy="143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5" name="Equation" r:id="rId10" imgW="1676160" imgH="1066680" progId="Equation.DSMT4">
                  <p:embed/>
                </p:oleObj>
              </mc:Choice>
              <mc:Fallback>
                <p:oleObj name="Equation" r:id="rId10" imgW="1676160" imgH="106668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54B4C69C-A4DB-4226-977C-4850CD49660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475111" y="4986336"/>
                        <a:ext cx="2259012" cy="143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8D809470-6A2C-4A0D-9A01-1530319EE79B}"/>
              </a:ext>
            </a:extLst>
          </p:cNvPr>
          <p:cNvSpPr txBox="1"/>
          <p:nvPr/>
        </p:nvSpPr>
        <p:spPr>
          <a:xfrm>
            <a:off x="7691922" y="4128053"/>
            <a:ext cx="3891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(e) What would his period be if he just keeps</a:t>
            </a:r>
          </a:p>
          <a:p>
            <a:r>
              <a:rPr lang="en-US" sz="1600" dirty="0">
                <a:solidFill>
                  <a:srgbClr val="0070C0"/>
                </a:solidFill>
              </a:rPr>
              <a:t>swinging back and forth?</a:t>
            </a:r>
          </a:p>
        </p:txBody>
      </p: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6F622F27-9C69-4E21-A3C1-03D1903A9AA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054607"/>
              </p:ext>
            </p:extLst>
          </p:nvPr>
        </p:nvGraphicFramePr>
        <p:xfrm>
          <a:off x="7775107" y="4760753"/>
          <a:ext cx="1827045" cy="5663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6" name="Equation" r:id="rId12" imgW="1269720" imgH="393480" progId="Equation.DSMT4">
                  <p:embed/>
                </p:oleObj>
              </mc:Choice>
              <mc:Fallback>
                <p:oleObj name="Equation" r:id="rId12" imgW="126972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7775107" y="4760753"/>
                        <a:ext cx="1827045" cy="5663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258DE425-9844-41E1-9F5E-1DBEB7751C1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2394363"/>
              </p:ext>
            </p:extLst>
          </p:nvPr>
        </p:nvGraphicFramePr>
        <p:xfrm>
          <a:off x="8106386" y="2180790"/>
          <a:ext cx="3377506" cy="12482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7" name="Equation" r:id="rId14" imgW="2336760" imgH="863280" progId="Equation.DSMT4">
                  <p:embed/>
                </p:oleObj>
              </mc:Choice>
              <mc:Fallback>
                <p:oleObj name="Equation" r:id="rId14" imgW="2336760" imgH="8632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8106386" y="2180790"/>
                        <a:ext cx="3377506" cy="12482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41863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F3D242-E317-4E31-B693-AAB6FBA6D698}"/>
              </a:ext>
            </a:extLst>
          </p:cNvPr>
          <p:cNvSpPr txBox="1">
            <a:spLocks/>
          </p:cNvSpPr>
          <p:nvPr/>
        </p:nvSpPr>
        <p:spPr>
          <a:xfrm>
            <a:off x="4943061" y="466381"/>
            <a:ext cx="5234609" cy="56728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>
                <a:latin typeface="+mn-lt"/>
              </a:rPr>
              <a:t>A.1 Springs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14BB21-E011-4BDC-8295-10F5B157619D}"/>
              </a:ext>
            </a:extLst>
          </p:cNvPr>
          <p:cNvSpPr txBox="1"/>
          <p:nvPr/>
        </p:nvSpPr>
        <p:spPr>
          <a:xfrm>
            <a:off x="1014413" y="1199004"/>
            <a:ext cx="104467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Now suppose that we attach a mass m to the elastic substance (henceforth just referred to as the ‘spring’), </a:t>
            </a:r>
          </a:p>
          <a:p>
            <a:r>
              <a:rPr lang="en-US" dirty="0"/>
              <a:t>stretch it out to some initial length x</a:t>
            </a:r>
            <a:r>
              <a:rPr lang="en-US" baseline="-25000" dirty="0"/>
              <a:t>0</a:t>
            </a:r>
            <a:r>
              <a:rPr lang="en-US" dirty="0"/>
              <a:t>,</a:t>
            </a:r>
            <a:r>
              <a:rPr lang="en-US" baseline="-25000" dirty="0"/>
              <a:t> </a:t>
            </a:r>
            <a:r>
              <a:rPr lang="en-US" dirty="0"/>
              <a:t>and release it at some initial speed v</a:t>
            </a:r>
            <a:r>
              <a:rPr lang="en-US" baseline="-25000" dirty="0"/>
              <a:t>0</a:t>
            </a:r>
            <a:r>
              <a:rPr lang="en-US" dirty="0"/>
              <a:t>.  What will it do?  Can we predict </a:t>
            </a:r>
          </a:p>
          <a:p>
            <a:r>
              <a:rPr lang="en-US" dirty="0"/>
              <a:t>where it will be at any time thereafter?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B796358B-BC3B-461E-8525-6799FE1D610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2868242"/>
              </p:ext>
            </p:extLst>
          </p:nvPr>
        </p:nvGraphicFramePr>
        <p:xfrm>
          <a:off x="1014413" y="2290808"/>
          <a:ext cx="2971800" cy="1833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5" name="Bitmap Image" r:id="rId3" imgW="1668960" imgH="1013400" progId="Paint.Picture">
                  <p:embed/>
                </p:oleObj>
              </mc:Choice>
              <mc:Fallback>
                <p:oleObj name="Bitmap Image" r:id="rId3" imgW="1668960" imgH="1013400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l="2576" t="2542" r="1657" b="-2966"/>
                      <a:stretch>
                        <a:fillRect/>
                      </a:stretch>
                    </p:blipFill>
                    <p:spPr bwMode="auto">
                      <a:xfrm>
                        <a:off x="1014413" y="2290808"/>
                        <a:ext cx="2971800" cy="18335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9D572526-DED7-408D-B691-A61EB1C4C51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443836"/>
              </p:ext>
            </p:extLst>
          </p:nvPr>
        </p:nvGraphicFramePr>
        <p:xfrm>
          <a:off x="5340350" y="2676525"/>
          <a:ext cx="889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6" name="Equation" r:id="rId5" imgW="88560" imgH="177480" progId="Equation.DSMT4">
                  <p:embed/>
                </p:oleObj>
              </mc:Choice>
              <mc:Fallback>
                <p:oleObj name="Equation" r:id="rId5" imgW="885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340350" y="2676525"/>
                        <a:ext cx="88900" cy="17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922ECF2B-D1C0-4598-8BEE-DF29C6F0C1E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294859"/>
              </p:ext>
            </p:extLst>
          </p:nvPr>
        </p:nvGraphicFramePr>
        <p:xfrm>
          <a:off x="4976813" y="4092575"/>
          <a:ext cx="3228975" cy="1833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7" name="Bitmap Image" r:id="rId7" imgW="1813680" imgH="1013400" progId="Paint.Picture">
                  <p:embed/>
                </p:oleObj>
              </mc:Choice>
              <mc:Fallback>
                <p:oleObj name="Bitmap Image" r:id="rId7" imgW="1813680" imgH="1013400" progId="Paint.Picture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B796358B-BC3B-461E-8525-6799FE1D610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 l="2576" t="2542" r="1657" b="-2966"/>
                      <a:stretch>
                        <a:fillRect/>
                      </a:stretch>
                    </p:blipFill>
                    <p:spPr bwMode="auto">
                      <a:xfrm>
                        <a:off x="4976813" y="4092575"/>
                        <a:ext cx="3228975" cy="18335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75A795CE-6E05-47D4-B31F-2124340E4C8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2988083"/>
              </p:ext>
            </p:extLst>
          </p:nvPr>
        </p:nvGraphicFramePr>
        <p:xfrm>
          <a:off x="4976814" y="2290808"/>
          <a:ext cx="3228975" cy="1833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8" name="Bitmap Image" r:id="rId9" imgW="1813680" imgH="1013400" progId="Paint.Picture">
                  <p:embed/>
                </p:oleObj>
              </mc:Choice>
              <mc:Fallback>
                <p:oleObj name="Bitmap Image" r:id="rId9" imgW="1813680" imgH="1013400" progId="Paint.Picture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922ECF2B-D1C0-4598-8BEE-DF29C6F0C1E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 l="2576" t="2542" r="1657" b="-2966"/>
                      <a:stretch>
                        <a:fillRect/>
                      </a:stretch>
                    </p:blipFill>
                    <p:spPr bwMode="auto">
                      <a:xfrm>
                        <a:off x="4976814" y="2290808"/>
                        <a:ext cx="3228975" cy="18335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1BE55E85-363C-473F-B8A5-8069E8D42E9E}"/>
              </a:ext>
            </a:extLst>
          </p:cNvPr>
          <p:cNvSpPr txBox="1"/>
          <p:nvPr/>
        </p:nvSpPr>
        <p:spPr>
          <a:xfrm>
            <a:off x="8294621" y="2548748"/>
            <a:ext cx="35845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We’d suspect it to oscillate back and</a:t>
            </a:r>
          </a:p>
          <a:p>
            <a:r>
              <a:rPr lang="en-US" dirty="0"/>
              <a:t>forth about its equilibrium position. </a:t>
            </a:r>
          </a:p>
          <a:p>
            <a:r>
              <a:rPr lang="en-US" dirty="0"/>
              <a:t>This is called </a:t>
            </a:r>
            <a:r>
              <a:rPr lang="en-US" i="1" dirty="0"/>
              <a:t>harmonic</a:t>
            </a:r>
            <a:r>
              <a:rPr lang="en-US" dirty="0"/>
              <a:t> motion.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BC1FF51-BFD4-4B7F-995B-D6604109B6DF}"/>
              </a:ext>
            </a:extLst>
          </p:cNvPr>
          <p:cNvSpPr txBox="1"/>
          <p:nvPr/>
        </p:nvSpPr>
        <p:spPr>
          <a:xfrm>
            <a:off x="8294621" y="4269950"/>
            <a:ext cx="358995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maximum displacement from</a:t>
            </a:r>
          </a:p>
          <a:p>
            <a:r>
              <a:rPr lang="en-US" dirty="0"/>
              <a:t>its equilibrium position we call the </a:t>
            </a:r>
          </a:p>
          <a:p>
            <a:r>
              <a:rPr lang="en-US" dirty="0"/>
              <a:t>‘amplitude’ A.  The time it takes to</a:t>
            </a:r>
          </a:p>
          <a:p>
            <a:r>
              <a:rPr lang="en-US" dirty="0"/>
              <a:t>make a complete oscillation is called</a:t>
            </a:r>
          </a:p>
          <a:p>
            <a:r>
              <a:rPr lang="en-US" dirty="0"/>
              <a:t>the period, T.</a:t>
            </a:r>
          </a:p>
        </p:txBody>
      </p:sp>
    </p:spTree>
    <p:extLst>
      <p:ext uri="{BB962C8B-B14F-4D97-AF65-F5344CB8AC3E}">
        <p14:creationId xmlns:p14="http://schemas.microsoft.com/office/powerpoint/2010/main" val="1271432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87376-4475-4B5C-AE5A-4F5489A2D9B6}"/>
              </a:ext>
            </a:extLst>
          </p:cNvPr>
          <p:cNvSpPr txBox="1">
            <a:spLocks/>
          </p:cNvSpPr>
          <p:nvPr/>
        </p:nvSpPr>
        <p:spPr>
          <a:xfrm>
            <a:off x="4943061" y="466381"/>
            <a:ext cx="5234609" cy="56728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>
                <a:latin typeface="+mn-lt"/>
              </a:rPr>
              <a:t>A.1 Springs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BE7489-982E-4328-881A-5BB0DEAAC4FB}"/>
              </a:ext>
            </a:extLst>
          </p:cNvPr>
          <p:cNvSpPr txBox="1"/>
          <p:nvPr/>
        </p:nvSpPr>
        <p:spPr>
          <a:xfrm>
            <a:off x="994391" y="1082891"/>
            <a:ext cx="8925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Let’s consider a different setup, where we have a </a:t>
            </a:r>
            <a:r>
              <a:rPr lang="en-US" i="1" dirty="0"/>
              <a:t>hanging</a:t>
            </a:r>
            <a:r>
              <a:rPr lang="en-US" dirty="0"/>
              <a:t> spring, instead of a horizontal one.  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79605CA1-0212-4102-82E1-36E3281782D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2393265"/>
              </p:ext>
            </p:extLst>
          </p:nvPr>
        </p:nvGraphicFramePr>
        <p:xfrm>
          <a:off x="656113" y="1358021"/>
          <a:ext cx="1616144" cy="17318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4" name="Bitmap Image" r:id="rId3" imgW="1661040" imgH="1661040" progId="Paint.Picture">
                  <p:embed/>
                </p:oleObj>
              </mc:Choice>
              <mc:Fallback>
                <p:oleObj name="Bitmap Image" r:id="rId3" imgW="1661040" imgH="1661040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r="18085" b="12433"/>
                      <a:stretch>
                        <a:fillRect/>
                      </a:stretch>
                    </p:blipFill>
                    <p:spPr bwMode="auto">
                      <a:xfrm>
                        <a:off x="656113" y="1358021"/>
                        <a:ext cx="1616144" cy="17318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34D7E10C-334B-4113-8B87-30827474233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349773"/>
              </p:ext>
            </p:extLst>
          </p:nvPr>
        </p:nvGraphicFramePr>
        <p:xfrm>
          <a:off x="2811463" y="1501775"/>
          <a:ext cx="1860550" cy="2862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5" name="Bitmap Image" r:id="rId5" imgW="2088000" imgH="2986920" progId="Paint.Picture">
                  <p:embed/>
                </p:oleObj>
              </mc:Choice>
              <mc:Fallback>
                <p:oleObj name="Bitmap Image" r:id="rId5" imgW="2088000" imgH="2986920" progId="Paint.Picture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79605CA1-0212-4102-82E1-36E3281782D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 r="18085" b="12433"/>
                      <a:stretch>
                        <a:fillRect/>
                      </a:stretch>
                    </p:blipFill>
                    <p:spPr bwMode="auto">
                      <a:xfrm>
                        <a:off x="2811463" y="1501775"/>
                        <a:ext cx="1860550" cy="28622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54AEBC0C-713D-42C5-90E7-2164EF9DC9E7}"/>
              </a:ext>
            </a:extLst>
          </p:cNvPr>
          <p:cNvSpPr txBox="1"/>
          <p:nvPr/>
        </p:nvSpPr>
        <p:spPr>
          <a:xfrm>
            <a:off x="608083" y="3219940"/>
            <a:ext cx="20257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With nothing on the spring it will assume its equilibrium length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5A9353-B557-4DD1-BF69-4F3403B7F3AC}"/>
              </a:ext>
            </a:extLst>
          </p:cNvPr>
          <p:cNvSpPr txBox="1"/>
          <p:nvPr/>
        </p:nvSpPr>
        <p:spPr>
          <a:xfrm>
            <a:off x="2272257" y="4273387"/>
            <a:ext cx="352923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When we place a mass on the spring, </a:t>
            </a:r>
          </a:p>
          <a:p>
            <a:r>
              <a:rPr lang="en-US" sz="1600" dirty="0"/>
              <a:t>it will assume a new equilibrium length, </a:t>
            </a:r>
          </a:p>
          <a:p>
            <a:r>
              <a:rPr lang="en-US" sz="1600" dirty="0"/>
              <a:t>where the forces balance.</a:t>
            </a:r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07C4F4ED-0E40-4B54-8989-FF7FFAE9FA7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2174597"/>
              </p:ext>
            </p:extLst>
          </p:nvPr>
        </p:nvGraphicFramePr>
        <p:xfrm>
          <a:off x="2310572" y="5162719"/>
          <a:ext cx="677050" cy="355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6" name="Equation" r:id="rId7" imgW="609480" imgH="253800" progId="Equation.DSMT4">
                  <p:embed/>
                </p:oleObj>
              </mc:Choice>
              <mc:Fallback>
                <p:oleObj name="Equation" r:id="rId7" imgW="60948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310572" y="5162719"/>
                        <a:ext cx="677050" cy="3551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48B9FA2C-A6BE-4C0F-839C-7A54A627146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4437895"/>
              </p:ext>
            </p:extLst>
          </p:nvPr>
        </p:nvGraphicFramePr>
        <p:xfrm>
          <a:off x="2317158" y="5666666"/>
          <a:ext cx="1719717" cy="3551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7" name="Equation" r:id="rId9" imgW="1168200" imgH="241200" progId="Equation.DSMT4">
                  <p:embed/>
                </p:oleObj>
              </mc:Choice>
              <mc:Fallback>
                <p:oleObj name="Equation" r:id="rId9" imgW="1168200" imgH="24120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07C4F4ED-0E40-4B54-8989-FF7FFAE9FA7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317158" y="5666666"/>
                        <a:ext cx="1719717" cy="3551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1B294707-5251-4D77-8C77-006D05FBFF6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1595952"/>
              </p:ext>
            </p:extLst>
          </p:nvPr>
        </p:nvGraphicFramePr>
        <p:xfrm>
          <a:off x="2310571" y="6170613"/>
          <a:ext cx="989220" cy="4867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8" name="Equation" r:id="rId11" imgW="799920" imgH="393480" progId="Equation.DSMT4">
                  <p:embed/>
                </p:oleObj>
              </mc:Choice>
              <mc:Fallback>
                <p:oleObj name="Equation" r:id="rId11" imgW="799920" imgH="39348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07C4F4ED-0E40-4B54-8989-FF7FFAE9FA7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310571" y="6170613"/>
                        <a:ext cx="989220" cy="4867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07FC1AFE-FA9D-4553-89B1-EB7D79FBA19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0796910"/>
              </p:ext>
            </p:extLst>
          </p:nvPr>
        </p:nvGraphicFramePr>
        <p:xfrm>
          <a:off x="5714449" y="1510748"/>
          <a:ext cx="1692275" cy="3284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9" name="Bitmap Image" r:id="rId13" imgW="1897560" imgH="3429000" progId="Paint.Picture">
                  <p:embed/>
                </p:oleObj>
              </mc:Choice>
              <mc:Fallback>
                <p:oleObj name="Bitmap Image" r:id="rId13" imgW="1897560" imgH="3429000" progId="Paint.Picture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34D7E10C-334B-4113-8B87-30827474233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 r="18085" b="12433"/>
                      <a:stretch>
                        <a:fillRect/>
                      </a:stretch>
                    </p:blipFill>
                    <p:spPr bwMode="auto">
                      <a:xfrm>
                        <a:off x="5714449" y="1510748"/>
                        <a:ext cx="1692275" cy="32845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45F438F9-7085-4E74-91BD-0E1F03857716}"/>
              </a:ext>
            </a:extLst>
          </p:cNvPr>
          <p:cNvSpPr txBox="1"/>
          <p:nvPr/>
        </p:nvSpPr>
        <p:spPr>
          <a:xfrm>
            <a:off x="5830008" y="4853810"/>
            <a:ext cx="22904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Then we may give it an initial displacement </a:t>
            </a:r>
          </a:p>
          <a:p>
            <a:r>
              <a:rPr lang="en-US" sz="1600" dirty="0"/>
              <a:t>and initial velocity and see what it does.</a:t>
            </a:r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147BA503-4009-4713-B7FE-F4C1830ED04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7785672"/>
              </p:ext>
            </p:extLst>
          </p:nvPr>
        </p:nvGraphicFramePr>
        <p:xfrm>
          <a:off x="8030663" y="1510748"/>
          <a:ext cx="2338387" cy="360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0" name="Bitmap Image" r:id="rId15" imgW="2621160" imgH="3764160" progId="Paint.Picture">
                  <p:embed/>
                </p:oleObj>
              </mc:Choice>
              <mc:Fallback>
                <p:oleObj name="Bitmap Image" r:id="rId15" imgW="2621160" imgH="3764160" progId="Paint.Picture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07FC1AFE-FA9D-4553-89B1-EB7D79FBA19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 r="18085" b="12433"/>
                      <a:stretch>
                        <a:fillRect/>
                      </a:stretch>
                    </p:blipFill>
                    <p:spPr bwMode="auto">
                      <a:xfrm>
                        <a:off x="8030663" y="1510748"/>
                        <a:ext cx="2338387" cy="3606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D0E250DF-B3D4-4A8A-BA11-615369E02CE6}"/>
              </a:ext>
            </a:extLst>
          </p:cNvPr>
          <p:cNvSpPr txBox="1"/>
          <p:nvPr/>
        </p:nvSpPr>
        <p:spPr>
          <a:xfrm>
            <a:off x="8112576" y="5339616"/>
            <a:ext cx="35433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Again, we’d suspect harmonic oscillation</a:t>
            </a:r>
          </a:p>
          <a:p>
            <a:r>
              <a:rPr lang="en-US" sz="1600" dirty="0"/>
              <a:t>about the equilibrium point, with some </a:t>
            </a:r>
          </a:p>
          <a:p>
            <a:r>
              <a:rPr lang="en-US" sz="1600" dirty="0"/>
              <a:t>amplitude A and period T. </a:t>
            </a:r>
          </a:p>
        </p:txBody>
      </p:sp>
    </p:spTree>
    <p:extLst>
      <p:ext uri="{BB962C8B-B14F-4D97-AF65-F5344CB8AC3E}">
        <p14:creationId xmlns:p14="http://schemas.microsoft.com/office/powerpoint/2010/main" val="3498148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4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AA3EA5-C7C6-4313-9EF9-B1180BEEBEBF}"/>
              </a:ext>
            </a:extLst>
          </p:cNvPr>
          <p:cNvSpPr txBox="1">
            <a:spLocks/>
          </p:cNvSpPr>
          <p:nvPr/>
        </p:nvSpPr>
        <p:spPr>
          <a:xfrm>
            <a:off x="4754218" y="436564"/>
            <a:ext cx="5234609" cy="56728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>
                <a:latin typeface="+mn-lt"/>
              </a:rPr>
              <a:t>A.1 Springs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8F9D347-FB9B-46E1-9533-F67CEAC5B02C}"/>
              </a:ext>
            </a:extLst>
          </p:cNvPr>
          <p:cNvSpPr txBox="1"/>
          <p:nvPr/>
        </p:nvSpPr>
        <p:spPr>
          <a:xfrm>
            <a:off x="1013790" y="1192696"/>
            <a:ext cx="105905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But again, can we predict where it will be at any given time?  To do so, we need a mathematical formula that</a:t>
            </a:r>
          </a:p>
          <a:p>
            <a:r>
              <a:rPr lang="en-US" dirty="0"/>
              <a:t>describes harmonic motion.  There are lots of varieties of harmonic motion, and lots of mathematical functions </a:t>
            </a:r>
          </a:p>
          <a:p>
            <a:r>
              <a:rPr lang="en-US" dirty="0"/>
              <a:t>to go along with them, but the simplest variety of harmonic motion, i.e., simple harmonic motion (SHM), </a:t>
            </a:r>
          </a:p>
          <a:p>
            <a:r>
              <a:rPr lang="en-US" dirty="0"/>
              <a:t>can be described with trig functions.  </a:t>
            </a:r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5592E60D-BB0B-43F7-9663-49FEF8787F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6213" y="219144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8547240C-810B-49E0-A607-BE43069B8FD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3558831"/>
              </p:ext>
            </p:extLst>
          </p:nvPr>
        </p:nvGraphicFramePr>
        <p:xfrm>
          <a:off x="568325" y="2492306"/>
          <a:ext cx="5311775" cy="3398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4" name="Bitmap Image" r:id="rId3" imgW="5996880" imgH="3817800" progId="Paint.Picture">
                  <p:embed/>
                </p:oleObj>
              </mc:Choice>
              <mc:Fallback>
                <p:oleObj name="Bitmap Image" r:id="rId3" imgW="5996880" imgH="3817800" progId="Paint.Picture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325" y="2492306"/>
                        <a:ext cx="5311775" cy="33988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19E72E98-A238-4824-8E48-0B68B24A7AD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624771"/>
              </p:ext>
            </p:extLst>
          </p:nvPr>
        </p:nvGraphicFramePr>
        <p:xfrm>
          <a:off x="6055793" y="2406531"/>
          <a:ext cx="2767738" cy="4108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5" name="Equation" r:id="rId5" imgW="1625400" imgH="241200" progId="Equation.DSMT4">
                  <p:embed/>
                </p:oleObj>
              </mc:Choice>
              <mc:Fallback>
                <p:oleObj name="Equation" r:id="rId5" imgW="162540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055793" y="2406531"/>
                        <a:ext cx="2767738" cy="410836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9CFB9AA3-9FCB-4275-89BB-2FB2D14C80D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212264"/>
              </p:ext>
            </p:extLst>
          </p:nvPr>
        </p:nvGraphicFramePr>
        <p:xfrm>
          <a:off x="6045193" y="3023805"/>
          <a:ext cx="434975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6" name="Equation" r:id="rId7" imgW="2844720" imgH="241200" progId="Equation.DSMT4">
                  <p:embed/>
                </p:oleObj>
              </mc:Choice>
              <mc:Fallback>
                <p:oleObj name="Equation" r:id="rId7" imgW="284472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045193" y="3023805"/>
                        <a:ext cx="4349750" cy="361950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962E39E0-6753-4DB9-AAB0-9C65903A800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5553551"/>
              </p:ext>
            </p:extLst>
          </p:nvPr>
        </p:nvGraphicFramePr>
        <p:xfrm>
          <a:off x="6095999" y="3679128"/>
          <a:ext cx="4298944" cy="3649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7" name="Equation" r:id="rId9" imgW="2793960" imgH="241200" progId="Equation.DSMT4">
                  <p:embed/>
                </p:oleObj>
              </mc:Choice>
              <mc:Fallback>
                <p:oleObj name="Equation" r:id="rId9" imgW="2793960" imgH="24120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9CFB9AA3-9FCB-4275-89BB-2FB2D14C80D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095999" y="3679128"/>
                        <a:ext cx="4298944" cy="364978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C6F00807-8720-4BFA-8D36-EDB957406DC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8222161"/>
              </p:ext>
            </p:extLst>
          </p:nvPr>
        </p:nvGraphicFramePr>
        <p:xfrm>
          <a:off x="6095999" y="5237821"/>
          <a:ext cx="2687326" cy="2871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8" name="Equation" r:id="rId11" imgW="1866600" imgH="203040" progId="Equation.DSMT4">
                  <p:embed/>
                </p:oleObj>
              </mc:Choice>
              <mc:Fallback>
                <p:oleObj name="Equation" r:id="rId11" imgW="1866600" imgH="20304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9CFB9AA3-9FCB-4275-89BB-2FB2D14C80D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095999" y="5237821"/>
                        <a:ext cx="2687326" cy="287172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bg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681703F2-C053-4741-A70B-3338CA2BDD7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8256620"/>
              </p:ext>
            </p:extLst>
          </p:nvPr>
        </p:nvGraphicFramePr>
        <p:xfrm>
          <a:off x="6095999" y="5766333"/>
          <a:ext cx="5592205" cy="8691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9" name="Equation" r:id="rId13" imgW="4000320" imgH="634680" progId="Equation.DSMT4">
                  <p:embed/>
                </p:oleObj>
              </mc:Choice>
              <mc:Fallback>
                <p:oleObj name="Equation" r:id="rId13" imgW="4000320" imgH="63468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9CFB9AA3-9FCB-4275-89BB-2FB2D14C80D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095999" y="5766333"/>
                        <a:ext cx="5592205" cy="869111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9B88AE4D-9957-4A28-9445-A31F00BBDBF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3647729"/>
              </p:ext>
            </p:extLst>
          </p:nvPr>
        </p:nvGraphicFramePr>
        <p:xfrm>
          <a:off x="6095999" y="4268902"/>
          <a:ext cx="4416425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50" name="Equation" r:id="rId15" imgW="3200400" imgH="609480" progId="Equation.DSMT4">
                  <p:embed/>
                </p:oleObj>
              </mc:Choice>
              <mc:Fallback>
                <p:oleObj name="Equation" r:id="rId15" imgW="3200400" imgH="60948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C6F00807-8720-4BFA-8D36-EDB957406DC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6095999" y="4268902"/>
                        <a:ext cx="4416425" cy="825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91279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38295FDB-00FA-42B2-88FE-AFBE7218E5C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0034181"/>
              </p:ext>
            </p:extLst>
          </p:nvPr>
        </p:nvGraphicFramePr>
        <p:xfrm>
          <a:off x="6096000" y="2192218"/>
          <a:ext cx="126682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7" name="Equation" r:id="rId4" imgW="761760" imgH="253800" progId="Equation.DSMT4">
                  <p:embed/>
                </p:oleObj>
              </mc:Choice>
              <mc:Fallback>
                <p:oleObj name="Equation" r:id="rId4" imgW="761760" imgH="25380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E98B9A8F-17FC-48ED-8067-3B9DDE7862E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2192218"/>
                        <a:ext cx="1266825" cy="4222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7BD105FD-2537-4D7D-B683-D70E20C9AD96}"/>
              </a:ext>
            </a:extLst>
          </p:cNvPr>
          <p:cNvSpPr txBox="1">
            <a:spLocks/>
          </p:cNvSpPr>
          <p:nvPr/>
        </p:nvSpPr>
        <p:spPr>
          <a:xfrm>
            <a:off x="4754218" y="436564"/>
            <a:ext cx="5234609" cy="56728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>
                <a:latin typeface="+mn-lt"/>
              </a:rPr>
              <a:t>A.1 Springs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2A66FB-B44D-47DD-AD1A-93FDEFD1C80B}"/>
              </a:ext>
            </a:extLst>
          </p:cNvPr>
          <p:cNvSpPr txBox="1"/>
          <p:nvPr/>
        </p:nvSpPr>
        <p:spPr>
          <a:xfrm>
            <a:off x="1009167" y="1058195"/>
            <a:ext cx="929696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Now we have to see if we’re lucky, and that simple harmonic motion is the kind of harmonic motion a mass</a:t>
            </a:r>
          </a:p>
          <a:p>
            <a:r>
              <a:rPr lang="en-US" sz="1600" dirty="0"/>
              <a:t>on a spring undergoes.  To ascertain, we’ll see if our formula accords with Newton’s second law’s description </a:t>
            </a:r>
          </a:p>
          <a:p>
            <a:r>
              <a:rPr lang="en-US" sz="1600" dirty="0"/>
              <a:t>of the motion.  I’ll just analyze the hanging spring example – the other cases are similar. 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According to N2L we </a:t>
            </a:r>
          </a:p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will have:</a:t>
            </a:r>
            <a:endParaRPr lang="en-US" sz="1600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F84971C5-2E0B-443F-88B8-CED48BDA2C5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4535176"/>
              </p:ext>
            </p:extLst>
          </p:nvPr>
        </p:nvGraphicFramePr>
        <p:xfrm>
          <a:off x="5369685" y="2759786"/>
          <a:ext cx="2001837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8" name="Equation" r:id="rId6" imgW="1206360" imgH="228600" progId="Equation.DSMT4">
                  <p:embed/>
                </p:oleObj>
              </mc:Choice>
              <mc:Fallback>
                <p:oleObj name="Equation" r:id="rId6" imgW="1206360" imgH="228600" progId="Equation.DSMT4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38295FDB-00FA-42B2-88FE-AFBE7218E5C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9685" y="2759786"/>
                        <a:ext cx="2001837" cy="381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0A97DBFC-68B3-4607-AB83-3A162597B3C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521653"/>
              </p:ext>
            </p:extLst>
          </p:nvPr>
        </p:nvGraphicFramePr>
        <p:xfrm>
          <a:off x="5365406" y="3142072"/>
          <a:ext cx="2259012" cy="696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9" name="Equation" r:id="rId8" imgW="1358640" imgH="419040" progId="Equation.DSMT4">
                  <p:embed/>
                </p:oleObj>
              </mc:Choice>
              <mc:Fallback>
                <p:oleObj name="Equation" r:id="rId8" imgW="1358640" imgH="419040" progId="Equation.DSMT4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38295FDB-00FA-42B2-88FE-AFBE7218E5C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5406" y="3142072"/>
                        <a:ext cx="2259012" cy="6969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95FFF0E0-C7E4-4F00-BE53-CFC185E4A69D}"/>
              </a:ext>
            </a:extLst>
          </p:cNvPr>
          <p:cNvSpPr txBox="1"/>
          <p:nvPr/>
        </p:nvSpPr>
        <p:spPr>
          <a:xfrm>
            <a:off x="10182323" y="3599395"/>
            <a:ext cx="18142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And now we plug our proposed x(t) into N2L and see if it is consistent</a:t>
            </a:r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AA3F3CFD-0BB4-4754-A19C-AA8A9971E7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2936702"/>
              </p:ext>
            </p:extLst>
          </p:nvPr>
        </p:nvGraphicFramePr>
        <p:xfrm>
          <a:off x="3024207" y="3838984"/>
          <a:ext cx="6964620" cy="7211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0" name="Equation" r:id="rId10" imgW="4419360" imgH="457200" progId="Equation.DSMT4">
                  <p:embed/>
                </p:oleObj>
              </mc:Choice>
              <mc:Fallback>
                <p:oleObj name="Equation" r:id="rId10" imgW="4419360" imgH="45720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0A97DBFC-68B3-4607-AB83-3A162597B3C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24207" y="3838984"/>
                        <a:ext cx="6964620" cy="72115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4FF6FB77-E055-4E5B-9530-CD87678F2A2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8182960"/>
              </p:ext>
            </p:extLst>
          </p:nvPr>
        </p:nvGraphicFramePr>
        <p:xfrm>
          <a:off x="4754217" y="4731666"/>
          <a:ext cx="4389438" cy="42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1" name="Equation" r:id="rId12" imgW="2641320" imgH="253800" progId="Equation.DSMT4">
                  <p:embed/>
                </p:oleObj>
              </mc:Choice>
              <mc:Fallback>
                <p:oleObj name="Equation" r:id="rId12" imgW="2641320" imgH="25380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AA3F3CFD-0BB4-4754-A19C-AA8A9971E75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54217" y="4731666"/>
                        <a:ext cx="4389438" cy="4238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021783A7-F347-46D0-92A4-6B441AF84B2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258838"/>
              </p:ext>
            </p:extLst>
          </p:nvPr>
        </p:nvGraphicFramePr>
        <p:xfrm>
          <a:off x="6494912" y="5342864"/>
          <a:ext cx="908050" cy="33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2" name="Equation" r:id="rId14" imgW="545760" imgH="203040" progId="Equation.DSMT4">
                  <p:embed/>
                </p:oleObj>
              </mc:Choice>
              <mc:Fallback>
                <p:oleObj name="Equation" r:id="rId14" imgW="545760" imgH="20304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4FF6FB77-E055-4E5B-9530-CD87678F2A2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94912" y="5342864"/>
                        <a:ext cx="908050" cy="3397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117F16D3-6382-4AA7-8551-83A1CDFF89D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2907847"/>
              </p:ext>
            </p:extLst>
          </p:nvPr>
        </p:nvGraphicFramePr>
        <p:xfrm>
          <a:off x="6484593" y="5775873"/>
          <a:ext cx="928687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3" name="Equation" r:id="rId16" imgW="558720" imgH="444240" progId="Equation.DSMT4">
                  <p:embed/>
                </p:oleObj>
              </mc:Choice>
              <mc:Fallback>
                <p:oleObj name="Equation" r:id="rId16" imgW="558720" imgH="44424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021783A7-F347-46D0-92A4-6B441AF84B2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84593" y="5775873"/>
                        <a:ext cx="928687" cy="7429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C09AF8B7-D2F2-48C6-BF91-037CAF69DFE6}"/>
              </a:ext>
            </a:extLst>
          </p:cNvPr>
          <p:cNvSpPr txBox="1"/>
          <p:nvPr/>
        </p:nvSpPr>
        <p:spPr>
          <a:xfrm>
            <a:off x="7742583" y="5864087"/>
            <a:ext cx="4404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It is!  with the stipulation that omega is given</a:t>
            </a:r>
          </a:p>
          <a:p>
            <a:r>
              <a:rPr lang="en-US" dirty="0"/>
              <a:t>by this value.</a:t>
            </a:r>
          </a:p>
        </p:txBody>
      </p: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93B610FC-A04A-4582-9B3B-D8D4F6E0670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3276830"/>
              </p:ext>
            </p:extLst>
          </p:nvPr>
        </p:nvGraphicFramePr>
        <p:xfrm>
          <a:off x="432924" y="2063926"/>
          <a:ext cx="2338387" cy="360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4" name="Bitmap Image" r:id="rId18" imgW="2621160" imgH="3764160" progId="Paint.Picture">
                  <p:embed/>
                </p:oleObj>
              </mc:Choice>
              <mc:Fallback>
                <p:oleObj name="Bitmap Image" r:id="rId18" imgW="2621160" imgH="3764160" progId="Paint.Picture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147BA503-4009-4713-B7FE-F4C1830ED04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 r="18085" b="12433"/>
                      <a:stretch>
                        <a:fillRect/>
                      </a:stretch>
                    </p:blipFill>
                    <p:spPr bwMode="auto">
                      <a:xfrm>
                        <a:off x="432924" y="2063926"/>
                        <a:ext cx="2338387" cy="3606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03272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E6D98-9CEC-474B-BA99-8FA013AFB6B6}"/>
              </a:ext>
            </a:extLst>
          </p:cNvPr>
          <p:cNvSpPr txBox="1">
            <a:spLocks/>
          </p:cNvSpPr>
          <p:nvPr/>
        </p:nvSpPr>
        <p:spPr>
          <a:xfrm>
            <a:off x="4754218" y="436564"/>
            <a:ext cx="5234609" cy="56728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>
                <a:latin typeface="+mn-lt"/>
              </a:rPr>
              <a:t>A.1 Springs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23EFCF-1DD0-4E28-8AB2-86293508C3C7}"/>
              </a:ext>
            </a:extLst>
          </p:cNvPr>
          <p:cNvSpPr txBox="1"/>
          <p:nvPr/>
        </p:nvSpPr>
        <p:spPr>
          <a:xfrm>
            <a:off x="1036217" y="1222513"/>
            <a:ext cx="101195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If we tested the other cases: standing spring, horizontal spring, we would find the same conclusion: that </a:t>
            </a:r>
          </a:p>
          <a:p>
            <a:r>
              <a:rPr lang="en-US" dirty="0"/>
              <a:t>simple harmonic motion is the correct description of their motion, and that the angular frequency is given</a:t>
            </a:r>
          </a:p>
          <a:p>
            <a:r>
              <a:rPr lang="en-US" dirty="0"/>
              <a:t>by </a:t>
            </a:r>
            <a:r>
              <a:rPr lang="el-GR" dirty="0"/>
              <a:t>ω</a:t>
            </a:r>
            <a:r>
              <a:rPr lang="en-US" dirty="0"/>
              <a:t> = √(k/m).  To summarize, then,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4AAC0790-4953-4C37-9D2D-84A9FB312D7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6055665"/>
              </p:ext>
            </p:extLst>
          </p:nvPr>
        </p:nvGraphicFramePr>
        <p:xfrm>
          <a:off x="1125985" y="2364503"/>
          <a:ext cx="2767738" cy="4108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14" name="Equation" r:id="rId3" imgW="1625400" imgH="241200" progId="Equation.DSMT4">
                  <p:embed/>
                </p:oleObj>
              </mc:Choice>
              <mc:Fallback>
                <p:oleObj name="Equation" r:id="rId3" imgW="1625400" imgH="24120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19E72E98-A238-4824-8E48-0B68B24A7AD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25985" y="2364503"/>
                        <a:ext cx="2767738" cy="410836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75A994E3-374E-438A-AF96-B1406806CFD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4007036"/>
              </p:ext>
            </p:extLst>
          </p:nvPr>
        </p:nvGraphicFramePr>
        <p:xfrm>
          <a:off x="1125985" y="3032450"/>
          <a:ext cx="5649568" cy="5723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15" name="Equation" r:id="rId5" imgW="3809880" imgH="393480" progId="Equation.DSMT4">
                  <p:embed/>
                </p:oleObj>
              </mc:Choice>
              <mc:Fallback>
                <p:oleObj name="Equation" r:id="rId5" imgW="3809880" imgH="39348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9CFB9AA3-9FCB-4275-89BB-2FB2D14C80D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25985" y="3032450"/>
                        <a:ext cx="5649568" cy="572342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BBDDBD90-D616-4710-B6E7-604C41B9EDC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1027430"/>
              </p:ext>
            </p:extLst>
          </p:nvPr>
        </p:nvGraphicFramePr>
        <p:xfrm>
          <a:off x="1125985" y="3803209"/>
          <a:ext cx="8167688" cy="306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16" name="Equation" r:id="rId7" imgW="5308560" imgH="203040" progId="Equation.DSMT4">
                  <p:embed/>
                </p:oleObj>
              </mc:Choice>
              <mc:Fallback>
                <p:oleObj name="Equation" r:id="rId7" imgW="5308560" imgH="203040" progId="Equation.DSMT4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962E39E0-6753-4DB9-AAB0-9C65903A800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125985" y="3803209"/>
                        <a:ext cx="8167688" cy="306388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2EDE4C17-3667-4D67-922A-AD2B1152780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5402249"/>
              </p:ext>
            </p:extLst>
          </p:nvPr>
        </p:nvGraphicFramePr>
        <p:xfrm>
          <a:off x="1143000" y="4262438"/>
          <a:ext cx="804863" cy="627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17" name="Equation" r:id="rId9" imgW="558720" imgH="444240" progId="Equation.DSMT4">
                  <p:embed/>
                </p:oleObj>
              </mc:Choice>
              <mc:Fallback>
                <p:oleObj name="Equation" r:id="rId9" imgW="558720" imgH="44424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C6F00807-8720-4BFA-8D36-EDB957406DC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143000" y="4262438"/>
                        <a:ext cx="804863" cy="627062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bg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77C8088-C597-4D0B-AA52-23DAB6DDEBB6}"/>
              </a:ext>
            </a:extLst>
          </p:cNvPr>
          <p:cNvCxnSpPr>
            <a:cxnSpLocks/>
          </p:cNvCxnSpPr>
          <p:nvPr/>
        </p:nvCxnSpPr>
        <p:spPr>
          <a:xfrm>
            <a:off x="2176670" y="4575969"/>
            <a:ext cx="4572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B0AEBD32-0339-456C-9CBA-876C962D3AC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4088043"/>
              </p:ext>
            </p:extLst>
          </p:nvPr>
        </p:nvGraphicFramePr>
        <p:xfrm>
          <a:off x="2777711" y="4260850"/>
          <a:ext cx="1116012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18" name="Equation" r:id="rId11" imgW="774360" imgH="444240" progId="Equation.DSMT4">
                  <p:embed/>
                </p:oleObj>
              </mc:Choice>
              <mc:Fallback>
                <p:oleObj name="Equation" r:id="rId11" imgW="774360" imgH="44424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C6F00807-8720-4BFA-8D36-EDB957406DC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777711" y="4260850"/>
                        <a:ext cx="1116012" cy="6286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bg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63BF8C1-3888-4E33-B2FF-BDA1D9073C3A}"/>
              </a:ext>
            </a:extLst>
          </p:cNvPr>
          <p:cNvCxnSpPr>
            <a:cxnSpLocks/>
          </p:cNvCxnSpPr>
          <p:nvPr/>
        </p:nvCxnSpPr>
        <p:spPr>
          <a:xfrm>
            <a:off x="4048539" y="4582457"/>
            <a:ext cx="4572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C87E7125-B8A9-4BAF-A6D9-057E6C54CC3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3447365"/>
              </p:ext>
            </p:extLst>
          </p:nvPr>
        </p:nvGraphicFramePr>
        <p:xfrm>
          <a:off x="4687888" y="4268788"/>
          <a:ext cx="1042987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19" name="Equation" r:id="rId13" imgW="723600" imgH="444240" progId="Equation.DSMT4">
                  <p:embed/>
                </p:oleObj>
              </mc:Choice>
              <mc:Fallback>
                <p:oleObj name="Equation" r:id="rId13" imgW="723600" imgH="44424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B0AEBD32-0339-456C-9CBA-876C962D3AC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687888" y="4268788"/>
                        <a:ext cx="1042987" cy="6286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bg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06BB7B28-FA28-4D65-8CFB-466EC8FC76F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0406001"/>
              </p:ext>
            </p:extLst>
          </p:nvPr>
        </p:nvGraphicFramePr>
        <p:xfrm>
          <a:off x="1125985" y="5089914"/>
          <a:ext cx="8226425" cy="34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20" name="Equation" r:id="rId15" imgW="5346360" imgH="228600" progId="Equation.DSMT4">
                  <p:embed/>
                </p:oleObj>
              </mc:Choice>
              <mc:Fallback>
                <p:oleObj name="Equation" r:id="rId15" imgW="5346360" imgH="22860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BBDDBD90-D616-4710-B6E7-604C41B9ED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125985" y="5089914"/>
                        <a:ext cx="8226425" cy="344488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0910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898EE-2ADF-4E86-93AC-454CAA20CCB0}"/>
              </a:ext>
            </a:extLst>
          </p:cNvPr>
          <p:cNvSpPr txBox="1">
            <a:spLocks/>
          </p:cNvSpPr>
          <p:nvPr/>
        </p:nvSpPr>
        <p:spPr>
          <a:xfrm>
            <a:off x="4754218" y="436564"/>
            <a:ext cx="5234609" cy="56728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>
                <a:latin typeface="+mn-lt"/>
              </a:rPr>
              <a:t>A.1 Springs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45E004AC-9826-48DC-BB34-8462ED7B507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0809"/>
              </p:ext>
            </p:extLst>
          </p:nvPr>
        </p:nvGraphicFramePr>
        <p:xfrm>
          <a:off x="616226" y="2014761"/>
          <a:ext cx="4267201" cy="25924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30" name="Bitmap Image" r:id="rId3" imgW="4236840" imgH="2240280" progId="Paint.Picture">
                  <p:embed/>
                </p:oleObj>
              </mc:Choice>
              <mc:Fallback>
                <p:oleObj name="Bitmap Image" r:id="rId3" imgW="4236840" imgH="2240280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t="-1787" r="11725"/>
                      <a:stretch>
                        <a:fillRect/>
                      </a:stretch>
                    </p:blipFill>
                    <p:spPr bwMode="auto">
                      <a:xfrm>
                        <a:off x="616226" y="2014761"/>
                        <a:ext cx="4267201" cy="259247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D84FFB38-360E-4C81-8AFE-6E0D93D24CAC}"/>
              </a:ext>
            </a:extLst>
          </p:cNvPr>
          <p:cNvSpPr/>
          <p:nvPr/>
        </p:nvSpPr>
        <p:spPr>
          <a:xfrm>
            <a:off x="487017" y="1098778"/>
            <a:ext cx="107342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Suppose we have an m = 70kg person jumping off a bridge with a k = 40N/m spring constant bungee cord cut to some unspecified length </a:t>
            </a:r>
            <a:r>
              <a:rPr lang="en-US" sz="1600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ℓ</a:t>
            </a:r>
            <a:r>
              <a:rPr lang="en-US" sz="16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 We want the length to be just right so that the person reaches the bottom of the canyon just at the moment he comes to rest, before moving back upwards.  </a:t>
            </a:r>
            <a:endParaRPr lang="en-US" sz="16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2D4C8C-CFD4-4AD2-9BAF-7A0370ADBCA1}"/>
              </a:ext>
            </a:extLst>
          </p:cNvPr>
          <p:cNvSpPr txBox="1"/>
          <p:nvPr/>
        </p:nvSpPr>
        <p:spPr>
          <a:xfrm>
            <a:off x="5059017" y="2196548"/>
            <a:ext cx="66799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LcParenBoth"/>
            </a:pPr>
            <a:r>
              <a:rPr lang="en-US" sz="1600" dirty="0">
                <a:solidFill>
                  <a:srgbClr val="0070C0"/>
                </a:solidFill>
              </a:rPr>
              <a:t>To what length should the cord be cut so that they reach the bottom with</a:t>
            </a:r>
          </a:p>
          <a:p>
            <a:r>
              <a:rPr lang="en-US" sz="1600" dirty="0">
                <a:solidFill>
                  <a:srgbClr val="0070C0"/>
                </a:solidFill>
              </a:rPr>
              <a:t>        zero velocity?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44E1CA2-9727-4DC1-86A3-2B0108D7D1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6278" y="289557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1C2E0CF1-5A05-4A15-B72A-DAB092FAC5D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9675490"/>
              </p:ext>
            </p:extLst>
          </p:nvPr>
        </p:nvGraphicFramePr>
        <p:xfrm>
          <a:off x="5506277" y="2955783"/>
          <a:ext cx="944899" cy="294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31" name="Equation" r:id="rId5" imgW="774360" imgH="241200" progId="Equation.DSMT4">
                  <p:embed/>
                </p:oleObj>
              </mc:Choice>
              <mc:Fallback>
                <p:oleObj name="Equation" r:id="rId5" imgW="774360" imgH="2412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6277" y="2955783"/>
                        <a:ext cx="944899" cy="2943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2ED65DFB-7E29-499F-8311-50550498F0D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3338506"/>
              </p:ext>
            </p:extLst>
          </p:nvPr>
        </p:nvGraphicFramePr>
        <p:xfrm>
          <a:off x="5510142" y="3429679"/>
          <a:ext cx="4611145" cy="4267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32" name="Equation" r:id="rId7" imgW="4254480" imgH="393480" progId="Equation.DSMT4">
                  <p:embed/>
                </p:oleObj>
              </mc:Choice>
              <mc:Fallback>
                <p:oleObj name="Equation" r:id="rId7" imgW="4254480" imgH="39348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1C2E0CF1-5A05-4A15-B72A-DAB092FAC5D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0142" y="3429679"/>
                        <a:ext cx="4611145" cy="42670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FADBD1EF-D6D9-46F8-AE32-295FF36CA03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7359911"/>
              </p:ext>
            </p:extLst>
          </p:nvPr>
        </p:nvGraphicFramePr>
        <p:xfrm>
          <a:off x="5506277" y="4077012"/>
          <a:ext cx="3954019" cy="4085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33" name="Equation" r:id="rId9" imgW="3809880" imgH="393480" progId="Equation.DSMT4">
                  <p:embed/>
                </p:oleObj>
              </mc:Choice>
              <mc:Fallback>
                <p:oleObj name="Equation" r:id="rId9" imgW="3809880" imgH="39348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1C2E0CF1-5A05-4A15-B72A-DAB092FAC5D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6277" y="4077012"/>
                        <a:ext cx="3954019" cy="40858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F469B556-B89B-4012-9E68-15B1A267A4F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1871303"/>
              </p:ext>
            </p:extLst>
          </p:nvPr>
        </p:nvGraphicFramePr>
        <p:xfrm>
          <a:off x="5544377" y="4703308"/>
          <a:ext cx="1528887" cy="4085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34" name="Equation" r:id="rId11" imgW="1473120" imgH="393480" progId="Equation.DSMT4">
                  <p:embed/>
                </p:oleObj>
              </mc:Choice>
              <mc:Fallback>
                <p:oleObj name="Equation" r:id="rId11" imgW="1473120" imgH="39348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1C2E0CF1-5A05-4A15-B72A-DAB092FAC5D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44377" y="4703308"/>
                        <a:ext cx="1528887" cy="40858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E0105A69-AA70-473C-9245-9706D9DB13A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004044"/>
              </p:ext>
            </p:extLst>
          </p:nvPr>
        </p:nvGraphicFramePr>
        <p:xfrm>
          <a:off x="5506277" y="5314721"/>
          <a:ext cx="1528887" cy="4735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35" name="Equation" r:id="rId13" imgW="1434960" imgH="444240" progId="Equation.DSMT4">
                  <p:embed/>
                </p:oleObj>
              </mc:Choice>
              <mc:Fallback>
                <p:oleObj name="Equation" r:id="rId13" imgW="1434960" imgH="44424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1C2E0CF1-5A05-4A15-B72A-DAB092FAC5D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6277" y="5314721"/>
                        <a:ext cx="1528887" cy="47354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68ED1420-F108-415E-AAEE-34108096011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5917752"/>
              </p:ext>
            </p:extLst>
          </p:nvPr>
        </p:nvGraphicFramePr>
        <p:xfrm>
          <a:off x="5544378" y="5976936"/>
          <a:ext cx="3281570" cy="4557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36" name="Equation" r:id="rId15" imgW="3200400" imgH="444240" progId="Equation.DSMT4">
                  <p:embed/>
                </p:oleObj>
              </mc:Choice>
              <mc:Fallback>
                <p:oleObj name="Equation" r:id="rId15" imgW="3200400" imgH="44424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1C2E0CF1-5A05-4A15-B72A-DAB092FAC5D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44378" y="5976936"/>
                        <a:ext cx="3281570" cy="45577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43979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C1D352-D63A-4F1E-9CFF-11D019E8E82B}"/>
              </a:ext>
            </a:extLst>
          </p:cNvPr>
          <p:cNvSpPr txBox="1">
            <a:spLocks/>
          </p:cNvSpPr>
          <p:nvPr/>
        </p:nvSpPr>
        <p:spPr>
          <a:xfrm>
            <a:off x="4754218" y="436564"/>
            <a:ext cx="5234609" cy="56728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>
                <a:latin typeface="+mn-lt"/>
              </a:rPr>
              <a:t>A.1 Springs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42F3C12C-4D6E-485F-BE56-4CE030FEDE4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112511"/>
              </p:ext>
            </p:extLst>
          </p:nvPr>
        </p:nvGraphicFramePr>
        <p:xfrm>
          <a:off x="457200" y="1003852"/>
          <a:ext cx="3759199" cy="22838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37" name="Bitmap Image" r:id="rId3" imgW="4236840" imgH="2240280" progId="Paint.Picture">
                  <p:embed/>
                </p:oleObj>
              </mc:Choice>
              <mc:Fallback>
                <p:oleObj name="Bitmap Image" r:id="rId3" imgW="4236840" imgH="2240280" progId="Paint.Picture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45E004AC-9826-48DC-BB34-8462ED7B507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t="-1787" r="11725"/>
                      <a:stretch>
                        <a:fillRect/>
                      </a:stretch>
                    </p:blipFill>
                    <p:spPr bwMode="auto">
                      <a:xfrm>
                        <a:off x="457200" y="1003852"/>
                        <a:ext cx="3759199" cy="228384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AEC0B3FD-2CB4-43C9-AD7C-30E1CFE9FD8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6042797"/>
              </p:ext>
            </p:extLst>
          </p:nvPr>
        </p:nvGraphicFramePr>
        <p:xfrm>
          <a:off x="4559300" y="1765300"/>
          <a:ext cx="3074988" cy="127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38" name="Equation" r:id="rId5" imgW="2171520" imgH="901440" progId="Equation.DSMT4">
                  <p:embed/>
                </p:oleObj>
              </mc:Choice>
              <mc:Fallback>
                <p:oleObj name="Equation" r:id="rId5" imgW="2171520" imgH="90144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9300" y="1765300"/>
                        <a:ext cx="3074988" cy="1270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CDD52CB2-EC6E-49F5-8BEE-438AC1207FD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5548944"/>
              </p:ext>
            </p:extLst>
          </p:nvPr>
        </p:nvGraphicFramePr>
        <p:xfrm>
          <a:off x="4648200" y="3531257"/>
          <a:ext cx="3819939" cy="55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39" name="Equation" r:id="rId7" imgW="2921000" imgH="431800" progId="Equation.DSMT4">
                  <p:embed/>
                </p:oleObj>
              </mc:Choice>
              <mc:Fallback>
                <p:oleObj name="Equation" r:id="rId7" imgW="2921000" imgH="4318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3531257"/>
                        <a:ext cx="3819939" cy="5575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>
            <a:extLst>
              <a:ext uri="{FF2B5EF4-FFF2-40B4-BE49-F238E27FC236}">
                <a16:creationId xmlns:a16="http://schemas.microsoft.com/office/drawing/2014/main" id="{001E302A-3961-4BE8-B029-8F6FE53314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6591" y="1210472"/>
            <a:ext cx="674844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(b) Next we 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want to know equilibrium point about which he’ll oscillate? </a:t>
            </a:r>
            <a:endParaRPr kumimoji="0" lang="en-US" altLang="en-US" sz="105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47C63F-C551-4FD3-B0AA-AF9B5ED3D574}"/>
              </a:ext>
            </a:extLst>
          </p:cNvPr>
          <p:cNvSpPr txBox="1"/>
          <p:nvPr/>
        </p:nvSpPr>
        <p:spPr>
          <a:xfrm>
            <a:off x="7740815" y="1755645"/>
            <a:ext cx="3557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This is where the forces balance…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F5A2F92-4D58-4F87-8B2B-430D020DE883}"/>
              </a:ext>
            </a:extLst>
          </p:cNvPr>
          <p:cNvSpPr txBox="1"/>
          <p:nvPr/>
        </p:nvSpPr>
        <p:spPr>
          <a:xfrm>
            <a:off x="4366591" y="3171640"/>
            <a:ext cx="28950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(c) And the period of oscillation?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6C0FBD4-E8A1-4AF9-9080-783F0B867828}"/>
              </a:ext>
            </a:extLst>
          </p:cNvPr>
          <p:cNvSpPr txBox="1"/>
          <p:nvPr/>
        </p:nvSpPr>
        <p:spPr>
          <a:xfrm>
            <a:off x="592871" y="4318876"/>
            <a:ext cx="68507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(d) Now we’d like to know the fully specified equation for the person’s motion...  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59C115F-4613-47C1-960B-DA6696058AB4}"/>
              </a:ext>
            </a:extLst>
          </p:cNvPr>
          <p:cNvSpPr txBox="1"/>
          <p:nvPr/>
        </p:nvSpPr>
        <p:spPr>
          <a:xfrm>
            <a:off x="843280" y="4587476"/>
            <a:ext cx="107777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So far we know x(t) = </a:t>
            </a:r>
            <a:r>
              <a:rPr lang="en-US" sz="1600" dirty="0" err="1"/>
              <a:t>x</a:t>
            </a:r>
            <a:r>
              <a:rPr lang="en-US" sz="1600" baseline="-25000" dirty="0" err="1"/>
              <a:t>eq</a:t>
            </a:r>
            <a:r>
              <a:rPr lang="en-US" sz="1600" baseline="-25000" dirty="0"/>
              <a:t>.</a:t>
            </a:r>
            <a:r>
              <a:rPr lang="en-US" sz="1600" dirty="0"/>
              <a:t> + </a:t>
            </a:r>
            <a:r>
              <a:rPr lang="en-US" sz="1600" dirty="0" err="1"/>
              <a:t>Acos</a:t>
            </a:r>
            <a:r>
              <a:rPr lang="en-US" sz="1600" dirty="0"/>
              <a:t>(</a:t>
            </a:r>
            <a:r>
              <a:rPr lang="en-US" sz="1600" dirty="0" err="1"/>
              <a:t>ωt</a:t>
            </a:r>
            <a:r>
              <a:rPr lang="en-US" sz="1600" dirty="0"/>
              <a:t> + φ</a:t>
            </a:r>
            <a:r>
              <a:rPr lang="en-US" sz="1600" baseline="-25000" dirty="0"/>
              <a:t>0</a:t>
            </a:r>
            <a:r>
              <a:rPr lang="en-US" sz="1600" dirty="0"/>
              <a:t>) = 104 + </a:t>
            </a:r>
            <a:r>
              <a:rPr lang="en-US" sz="1600" dirty="0" err="1"/>
              <a:t>Acos</a:t>
            </a:r>
            <a:r>
              <a:rPr lang="en-US" sz="1600" dirty="0"/>
              <a:t>(0.76t + φ</a:t>
            </a:r>
            <a:r>
              <a:rPr lang="en-US" sz="1600" baseline="-25000" dirty="0"/>
              <a:t>0</a:t>
            </a:r>
            <a:r>
              <a:rPr lang="en-US" sz="1600" dirty="0"/>
              <a:t>).  To get A and φ</a:t>
            </a:r>
            <a:r>
              <a:rPr lang="en-US" sz="1600" baseline="-25000" dirty="0"/>
              <a:t>0</a:t>
            </a:r>
            <a:r>
              <a:rPr lang="en-US" sz="1600" dirty="0"/>
              <a:t>, we need to know the initial conditions, </a:t>
            </a:r>
          </a:p>
          <a:p>
            <a:r>
              <a:rPr lang="en-US" sz="1600" dirty="0"/>
              <a:t>i.e. the person’s initial position and velocity, at the point when the loose cord starts acting like a spring.  This is when it has fully </a:t>
            </a:r>
          </a:p>
          <a:p>
            <a:r>
              <a:rPr lang="en-US" sz="1600" dirty="0"/>
              <a:t>unraveled to ℓ = 86m.  So 86m is the initial position x</a:t>
            </a:r>
            <a:r>
              <a:rPr lang="en-US" sz="1600" baseline="-25000" dirty="0"/>
              <a:t>0</a:t>
            </a:r>
            <a:r>
              <a:rPr lang="en-US" sz="1600" dirty="0"/>
              <a:t>.  To get the initial velocity, we can use energy conservation….</a:t>
            </a:r>
          </a:p>
        </p:txBody>
      </p:sp>
      <p:sp>
        <p:nvSpPr>
          <p:cNvPr id="12" name="Rectangle 9">
            <a:extLst>
              <a:ext uri="{FF2B5EF4-FFF2-40B4-BE49-F238E27FC236}">
                <a16:creationId xmlns:a16="http://schemas.microsoft.com/office/drawing/2014/main" id="{5BCFEB17-6CA6-42A5-B322-3E53A8E363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6480" y="555101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A1274D61-1ABE-4DAD-BA30-92848067F56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7925327"/>
              </p:ext>
            </p:extLst>
          </p:nvPr>
        </p:nvGraphicFramePr>
        <p:xfrm>
          <a:off x="938530" y="5609613"/>
          <a:ext cx="748030" cy="323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40" name="Equation" r:id="rId9" imgW="558720" imgH="241200" progId="Equation.DSMT4">
                  <p:embed/>
                </p:oleObj>
              </mc:Choice>
              <mc:Fallback>
                <p:oleObj name="Equation" r:id="rId9" imgW="558720" imgH="2412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8530" y="5609613"/>
                        <a:ext cx="748030" cy="3230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1">
            <a:extLst>
              <a:ext uri="{FF2B5EF4-FFF2-40B4-BE49-F238E27FC236}">
                <a16:creationId xmlns:a16="http://schemas.microsoft.com/office/drawing/2014/main" id="{59ACB429-9B3E-48E6-A6A3-6FC8D94AC1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00640" y="554596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1A4EEB33-AAB1-4269-B729-687EFA4CBD8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4047302"/>
              </p:ext>
            </p:extLst>
          </p:nvPr>
        </p:nvGraphicFramePr>
        <p:xfrm>
          <a:off x="2199640" y="5528523"/>
          <a:ext cx="4834172" cy="5235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41" name="Equation" r:id="rId11" imgW="3632040" imgH="393480" progId="Equation.DSMT4">
                  <p:embed/>
                </p:oleObj>
              </mc:Choice>
              <mc:Fallback>
                <p:oleObj name="Equation" r:id="rId11" imgW="3632040" imgH="39348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9640" y="5528523"/>
                        <a:ext cx="4834172" cy="52352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3">
            <a:extLst>
              <a:ext uri="{FF2B5EF4-FFF2-40B4-BE49-F238E27FC236}">
                <a16:creationId xmlns:a16="http://schemas.microsoft.com/office/drawing/2014/main" id="{C9D3EDD3-F237-4CBD-ADFB-D35C1504C6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1920" y="5094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F914E651-86FD-429C-902D-C4D2ADEFA0C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5963001"/>
              </p:ext>
            </p:extLst>
          </p:nvPr>
        </p:nvGraphicFramePr>
        <p:xfrm>
          <a:off x="2135160" y="6170760"/>
          <a:ext cx="5124099" cy="5115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42" name="Equation" r:id="rId13" imgW="3924000" imgH="393480" progId="Equation.DSMT4">
                  <p:embed/>
                </p:oleObj>
              </mc:Choice>
              <mc:Fallback>
                <p:oleObj name="Equation" r:id="rId13" imgW="3924000" imgH="39348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5160" y="6170760"/>
                        <a:ext cx="5124099" cy="51158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0ADE6E42-C991-4A9B-AEAB-2A317C80A80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5546477"/>
              </p:ext>
            </p:extLst>
          </p:nvPr>
        </p:nvGraphicFramePr>
        <p:xfrm>
          <a:off x="7683383" y="5569530"/>
          <a:ext cx="2247611" cy="4388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43" name="Equation" r:id="rId15" imgW="2006280" imgH="393480" progId="Equation.DSMT4">
                  <p:embed/>
                </p:oleObj>
              </mc:Choice>
              <mc:Fallback>
                <p:oleObj name="Equation" r:id="rId15" imgW="2006280" imgH="393480" progId="Equation.DSMT4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83383" y="5569530"/>
                        <a:ext cx="2247611" cy="4388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E25DBAC3-417E-41D3-BBC9-90113A39FB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8322725"/>
              </p:ext>
            </p:extLst>
          </p:nvPr>
        </p:nvGraphicFramePr>
        <p:xfrm>
          <a:off x="7683383" y="6123566"/>
          <a:ext cx="1263352" cy="494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44" name="Equation" r:id="rId17" imgW="1002960" imgH="393480" progId="Equation.DSMT4">
                  <p:embed/>
                </p:oleObj>
              </mc:Choice>
              <mc:Fallback>
                <p:oleObj name="Equation" r:id="rId17" imgW="1002960" imgH="393480" progId="Equation.DSMT4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83383" y="6123566"/>
                        <a:ext cx="1263352" cy="4949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19">
            <a:extLst>
              <a:ext uri="{FF2B5EF4-FFF2-40B4-BE49-F238E27FC236}">
                <a16:creationId xmlns:a16="http://schemas.microsoft.com/office/drawing/2014/main" id="{31C1213B-2327-4A7B-A36C-B186B92332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55559" y="243013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3" name="Object 22">
            <a:extLst>
              <a:ext uri="{FF2B5EF4-FFF2-40B4-BE49-F238E27FC236}">
                <a16:creationId xmlns:a16="http://schemas.microsoft.com/office/drawing/2014/main" id="{5795496E-97AC-472C-9962-D2EFB4AA9F2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9775110"/>
              </p:ext>
            </p:extLst>
          </p:nvPr>
        </p:nvGraphicFramePr>
        <p:xfrm>
          <a:off x="10569670" y="5641810"/>
          <a:ext cx="1049958" cy="5919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45" name="Equation" r:id="rId19" imgW="850680" imgH="482400" progId="Equation.DSMT4">
                  <p:embed/>
                </p:oleObj>
              </mc:Choice>
              <mc:Fallback>
                <p:oleObj name="Equation" r:id="rId19" imgW="850680" imgH="482400" progId="Equation.DSMT4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69670" y="5641810"/>
                        <a:ext cx="1049958" cy="5919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DA6D382-462C-4D87-82D7-E4C3FDE6EA8B}"/>
              </a:ext>
            </a:extLst>
          </p:cNvPr>
          <p:cNvCxnSpPr/>
          <p:nvPr/>
        </p:nvCxnSpPr>
        <p:spPr>
          <a:xfrm>
            <a:off x="1798983" y="5771119"/>
            <a:ext cx="28823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8EE9E17-D706-4536-98B9-F48A5F721EAB}"/>
              </a:ext>
            </a:extLst>
          </p:cNvPr>
          <p:cNvCxnSpPr>
            <a:cxnSpLocks/>
          </p:cNvCxnSpPr>
          <p:nvPr/>
        </p:nvCxnSpPr>
        <p:spPr>
          <a:xfrm flipV="1">
            <a:off x="7371522" y="5925972"/>
            <a:ext cx="269851" cy="4954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34BF2CF-655B-4608-A9E2-504CE1CBFB59}"/>
              </a:ext>
            </a:extLst>
          </p:cNvPr>
          <p:cNvCxnSpPr/>
          <p:nvPr/>
        </p:nvCxnSpPr>
        <p:spPr>
          <a:xfrm flipV="1">
            <a:off x="9332843" y="5925972"/>
            <a:ext cx="1083366" cy="4450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8471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2763F-97E9-4AEA-8011-50107D2B16E0}"/>
              </a:ext>
            </a:extLst>
          </p:cNvPr>
          <p:cNvSpPr txBox="1">
            <a:spLocks/>
          </p:cNvSpPr>
          <p:nvPr/>
        </p:nvSpPr>
        <p:spPr>
          <a:xfrm>
            <a:off x="4754218" y="436564"/>
            <a:ext cx="5234609" cy="56728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>
                <a:latin typeface="+mn-lt"/>
              </a:rPr>
              <a:t>A.1 Springs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3CF6569E-60D2-4745-82B8-834667DA8C5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9046745"/>
              </p:ext>
            </p:extLst>
          </p:nvPr>
        </p:nvGraphicFramePr>
        <p:xfrm>
          <a:off x="457200" y="1003852"/>
          <a:ext cx="3759199" cy="22838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9" name="Bitmap Image" r:id="rId3" imgW="4236840" imgH="2240280" progId="Paint.Picture">
                  <p:embed/>
                </p:oleObj>
              </mc:Choice>
              <mc:Fallback>
                <p:oleObj name="Bitmap Image" r:id="rId3" imgW="4236840" imgH="2240280" progId="Paint.Picture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42F3C12C-4D6E-485F-BE56-4CE030FEDE4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t="-1787" r="11725"/>
                      <a:stretch>
                        <a:fillRect/>
                      </a:stretch>
                    </p:blipFill>
                    <p:spPr bwMode="auto">
                      <a:xfrm>
                        <a:off x="457200" y="1003852"/>
                        <a:ext cx="3759199" cy="228384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341F5D9B-A03C-492B-B3A0-FFA1CFFF1379}"/>
              </a:ext>
            </a:extLst>
          </p:cNvPr>
          <p:cNvSpPr txBox="1"/>
          <p:nvPr/>
        </p:nvSpPr>
        <p:spPr>
          <a:xfrm>
            <a:off x="4404721" y="1242390"/>
            <a:ext cx="59398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And this is how we use the initial conditions to get the amplitude and</a:t>
            </a:r>
          </a:p>
          <a:p>
            <a:r>
              <a:rPr lang="en-US" sz="1600" dirty="0"/>
              <a:t>phase constant…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C9CFBFDA-8F9B-4F99-876D-9CBEAA9BA4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2426" y="22479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87967490-9078-462C-9067-48AE7437207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0703315"/>
              </p:ext>
            </p:extLst>
          </p:nvPr>
        </p:nvGraphicFramePr>
        <p:xfrm>
          <a:off x="4502150" y="2049463"/>
          <a:ext cx="3151188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40" name="Equation" r:id="rId5" imgW="2361960" imgH="749160" progId="Equation.DSMT4">
                  <p:embed/>
                </p:oleObj>
              </mc:Choice>
              <mc:Fallback>
                <p:oleObj name="Equation" r:id="rId5" imgW="2361960" imgH="74916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2150" y="2049463"/>
                        <a:ext cx="3151188" cy="10001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ADCC2C36-562E-4D21-AADB-07D62D4138E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0846396"/>
              </p:ext>
            </p:extLst>
          </p:nvPr>
        </p:nvGraphicFramePr>
        <p:xfrm>
          <a:off x="8114748" y="2044701"/>
          <a:ext cx="3151188" cy="19357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41" name="Equation" r:id="rId7" imgW="2336760" imgH="1434960" progId="Equation.DSMT4">
                  <p:embed/>
                </p:oleObj>
              </mc:Choice>
              <mc:Fallback>
                <p:oleObj name="Equation" r:id="rId7" imgW="2336760" imgH="143496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87967490-9078-462C-9067-48AE7437207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14748" y="2044701"/>
                        <a:ext cx="3151188" cy="19357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CE9D243B-4CBA-467F-91A5-C0AC5BB869A2}"/>
              </a:ext>
            </a:extLst>
          </p:cNvPr>
          <p:cNvSpPr txBox="1"/>
          <p:nvPr/>
        </p:nvSpPr>
        <p:spPr>
          <a:xfrm>
            <a:off x="405174" y="4153829"/>
            <a:ext cx="86980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Now we have two equations and two unknowns.  And this is how we can solve them to get A and </a:t>
            </a:r>
            <a:r>
              <a:rPr lang="el-GR" sz="1600" dirty="0"/>
              <a:t>φ</a:t>
            </a:r>
            <a:r>
              <a:rPr lang="en-US" sz="1600" baseline="-25000" dirty="0"/>
              <a:t>0</a:t>
            </a:r>
            <a:r>
              <a:rPr lang="en-US" sz="1600" dirty="0"/>
              <a:t>… </a:t>
            </a:r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4B9C94AB-287C-4493-8B03-4EB4F74A0DC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726012"/>
              </p:ext>
            </p:extLst>
          </p:nvPr>
        </p:nvGraphicFramePr>
        <p:xfrm>
          <a:off x="526774" y="4665781"/>
          <a:ext cx="3518452" cy="17525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42" name="Equation" r:id="rId9" imgW="2489200" imgH="1244600" progId="Equation.DSMT4">
                  <p:embed/>
                </p:oleObj>
              </mc:Choice>
              <mc:Fallback>
                <p:oleObj name="Equation" r:id="rId9" imgW="2489200" imgH="12446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774" y="4665781"/>
                        <a:ext cx="3518452" cy="175250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2">
            <a:extLst>
              <a:ext uri="{FF2B5EF4-FFF2-40B4-BE49-F238E27FC236}">
                <a16:creationId xmlns:a16="http://schemas.microsoft.com/office/drawing/2014/main" id="{2483D583-470E-4AD8-A126-4EBB73BF03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4218" y="457456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1AD168B7-A0FD-43B2-BE14-3A7BBCE4FDB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3187915"/>
              </p:ext>
            </p:extLst>
          </p:nvPr>
        </p:nvGraphicFramePr>
        <p:xfrm>
          <a:off x="5194852" y="4616174"/>
          <a:ext cx="3187147" cy="2074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43" name="Equation" r:id="rId11" imgW="2654300" imgH="1727200" progId="Equation.DSMT4">
                  <p:embed/>
                </p:oleObj>
              </mc:Choice>
              <mc:Fallback>
                <p:oleObj name="Equation" r:id="rId11" imgW="2654300" imgH="172720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4852" y="4616174"/>
                        <a:ext cx="3187147" cy="20740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E0E56912-EE9F-4420-8498-D1D7E7BEE4E1}"/>
              </a:ext>
            </a:extLst>
          </p:cNvPr>
          <p:cNvSpPr txBox="1"/>
          <p:nvPr/>
        </p:nvSpPr>
        <p:spPr>
          <a:xfrm>
            <a:off x="4216399" y="5557907"/>
            <a:ext cx="4972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and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C66DBDD-6FC0-4F6E-B5B6-DC092239EB06}"/>
              </a:ext>
            </a:extLst>
          </p:cNvPr>
          <p:cNvSpPr txBox="1"/>
          <p:nvPr/>
        </p:nvSpPr>
        <p:spPr>
          <a:xfrm>
            <a:off x="8489380" y="5557907"/>
            <a:ext cx="3738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so</a:t>
            </a:r>
            <a:endParaRPr lang="en-US" dirty="0"/>
          </a:p>
        </p:txBody>
      </p:sp>
      <p:sp>
        <p:nvSpPr>
          <p:cNvPr id="16" name="Rectangle 14">
            <a:extLst>
              <a:ext uri="{FF2B5EF4-FFF2-40B4-BE49-F238E27FC236}">
                <a16:creationId xmlns:a16="http://schemas.microsoft.com/office/drawing/2014/main" id="{AEAA1559-3CD7-4D75-891B-4857A4FD84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1625" y="568866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0A02A78D-12C8-4E06-96A3-7AD1E3BBBB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0256765"/>
              </p:ext>
            </p:extLst>
          </p:nvPr>
        </p:nvGraphicFramePr>
        <p:xfrm>
          <a:off x="9124347" y="5594435"/>
          <a:ext cx="2440540" cy="2654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44" name="Equation" r:id="rId13" imgW="1892300" imgH="203200" progId="Equation.DSMT4">
                  <p:embed/>
                </p:oleObj>
              </mc:Choice>
              <mc:Fallback>
                <p:oleObj name="Equation" r:id="rId13" imgW="1892300" imgH="20320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24347" y="5594435"/>
                        <a:ext cx="2440540" cy="26549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6283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1422</TotalTime>
  <Words>1660</Words>
  <Application>Microsoft Office PowerPoint</Application>
  <PresentationFormat>Widescreen</PresentationFormat>
  <Paragraphs>134</Paragraphs>
  <Slides>19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Arial</vt:lpstr>
      <vt:lpstr>Calibri</vt:lpstr>
      <vt:lpstr>Calibri Light</vt:lpstr>
      <vt:lpstr>Cambria</vt:lpstr>
      <vt:lpstr>Times New Roman</vt:lpstr>
      <vt:lpstr>Office Theme</vt:lpstr>
      <vt:lpstr>Bitmap Image</vt:lpstr>
      <vt:lpstr>Paintbrush Picture</vt:lpstr>
      <vt:lpstr>Equation</vt:lpstr>
      <vt:lpstr>MathType 6.0 Equation</vt:lpstr>
      <vt:lpstr>A.1 Springs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A.1 Springs</dc:title>
  <dc:creator>Andrew Douglas</dc:creator>
  <cp:lastModifiedBy>Andrew Douglas</cp:lastModifiedBy>
  <cp:revision>72</cp:revision>
  <dcterms:created xsi:type="dcterms:W3CDTF">2018-04-15T02:27:08Z</dcterms:created>
  <dcterms:modified xsi:type="dcterms:W3CDTF">2018-04-16T09:13:56Z</dcterms:modified>
</cp:coreProperties>
</file>